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49"/>
  </p:handoutMasterIdLst>
  <p:sldIdLst>
    <p:sldId id="256" r:id="rId2"/>
    <p:sldId id="309" r:id="rId3"/>
    <p:sldId id="257" r:id="rId4"/>
    <p:sldId id="258" r:id="rId5"/>
    <p:sldId id="259" r:id="rId6"/>
    <p:sldId id="263" r:id="rId7"/>
    <p:sldId id="260" r:id="rId8"/>
    <p:sldId id="261" r:id="rId9"/>
    <p:sldId id="262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7" r:id="rId23"/>
    <p:sldId id="276" r:id="rId24"/>
    <p:sldId id="278" r:id="rId25"/>
    <p:sldId id="279" r:id="rId26"/>
    <p:sldId id="280" r:id="rId27"/>
    <p:sldId id="281" r:id="rId28"/>
    <p:sldId id="282" r:id="rId29"/>
    <p:sldId id="283" r:id="rId30"/>
    <p:sldId id="285" r:id="rId31"/>
    <p:sldId id="284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7" r:id="rId42"/>
    <p:sldId id="295" r:id="rId43"/>
    <p:sldId id="296" r:id="rId44"/>
    <p:sldId id="298" r:id="rId45"/>
    <p:sldId id="299" r:id="rId46"/>
    <p:sldId id="300" r:id="rId47"/>
    <p:sldId id="301" r:id="rId48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2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86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09B19C8B-37C9-4099-A0A1-CDB33C48754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62BDC54-6E70-42AF-8DF5-5581570019F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2C732C-AFA6-4F90-A0E9-B142D0AE8612}" type="datetimeFigureOut">
              <a:rPr lang="zh-TW" altLang="en-US" smtClean="0"/>
              <a:t>2025/2/8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828B8393-AB45-4FBC-BE02-1E415E0C9D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F76DABE-AA81-490D-BED5-111BD8ECD8A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6EF52C-A6A9-42F9-BDCD-530CFA39AA4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666761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3">
            <a:extLst>
              <a:ext uri="{FF2B5EF4-FFF2-40B4-BE49-F238E27FC236}">
                <a16:creationId xmlns:a16="http://schemas.microsoft.com/office/drawing/2014/main" id="{AD879568-518D-4EC1-87E0-27DB27D03722}"/>
              </a:ext>
            </a:extLst>
          </p:cNvPr>
          <p:cNvSpPr/>
          <p:nvPr userDrawn="1"/>
        </p:nvSpPr>
        <p:spPr>
          <a:xfrm>
            <a:off x="3" y="6477000"/>
            <a:ext cx="12191997" cy="190499"/>
          </a:xfrm>
          <a:custGeom>
            <a:avLst/>
            <a:gdLst/>
            <a:ahLst/>
            <a:cxnLst/>
            <a:rect l="l" t="t" r="r" b="b"/>
            <a:pathLst>
              <a:path w="4816592" h="543967">
                <a:moveTo>
                  <a:pt x="0" y="0"/>
                </a:moveTo>
                <a:lnTo>
                  <a:pt x="4816592" y="0"/>
                </a:lnTo>
                <a:lnTo>
                  <a:pt x="4816592" y="543967"/>
                </a:lnTo>
                <a:lnTo>
                  <a:pt x="0" y="543967"/>
                </a:lnTo>
                <a:close/>
              </a:path>
            </a:pathLst>
          </a:custGeom>
          <a:gradFill rotWithShape="1">
            <a:gsLst>
              <a:gs pos="0">
                <a:srgbClr val="B81B22">
                  <a:alpha val="100000"/>
                </a:srgbClr>
              </a:gs>
              <a:gs pos="25000">
                <a:srgbClr val="B81B22">
                  <a:alpha val="99500"/>
                </a:srgbClr>
              </a:gs>
              <a:gs pos="50000">
                <a:srgbClr val="E82A34">
                  <a:alpha val="100000"/>
                </a:srgbClr>
              </a:gs>
              <a:gs pos="75000">
                <a:srgbClr val="F89DA1">
                  <a:alpha val="100000"/>
                </a:srgbClr>
              </a:gs>
              <a:gs pos="100000">
                <a:srgbClr val="C00000"/>
              </a:gs>
            </a:gsLst>
            <a:lin ang="0"/>
          </a:gradFill>
        </p:spPr>
        <p:txBody>
          <a:bodyPr/>
          <a:lstStyle/>
          <a:p>
            <a:endParaRPr lang="zh-TW" altLang="en-US" dirty="0"/>
          </a:p>
        </p:txBody>
      </p:sp>
      <p:grpSp>
        <p:nvGrpSpPr>
          <p:cNvPr id="9" name="Group 2">
            <a:extLst>
              <a:ext uri="{FF2B5EF4-FFF2-40B4-BE49-F238E27FC236}">
                <a16:creationId xmlns:a16="http://schemas.microsoft.com/office/drawing/2014/main" id="{5CB20688-EC16-4E7D-A453-5ABC801C1D2F}"/>
              </a:ext>
            </a:extLst>
          </p:cNvPr>
          <p:cNvGrpSpPr/>
          <p:nvPr userDrawn="1"/>
        </p:nvGrpSpPr>
        <p:grpSpPr>
          <a:xfrm>
            <a:off x="0" y="190501"/>
            <a:ext cx="12192000" cy="190499"/>
            <a:chOff x="0" y="0"/>
            <a:chExt cx="4816593" cy="543967"/>
          </a:xfrm>
        </p:grpSpPr>
        <p:sp>
          <p:nvSpPr>
            <p:cNvPr id="10" name="Freeform 3">
              <a:extLst>
                <a:ext uri="{FF2B5EF4-FFF2-40B4-BE49-F238E27FC236}">
                  <a16:creationId xmlns:a16="http://schemas.microsoft.com/office/drawing/2014/main" id="{F1740F81-2949-4DF5-B15E-79ABF450EC6A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C00000"/>
                </a:gs>
              </a:gsLst>
              <a:lin ang="0"/>
            </a:gradFill>
          </p:spPr>
          <p:txBody>
            <a:bodyPr/>
            <a:lstStyle/>
            <a:p>
              <a:endParaRPr lang="zh-TW" altLang="en-US" dirty="0"/>
            </a:p>
          </p:txBody>
        </p:sp>
        <p:sp>
          <p:nvSpPr>
            <p:cNvPr id="11" name="TextBox 4">
              <a:extLst>
                <a:ext uri="{FF2B5EF4-FFF2-40B4-BE49-F238E27FC236}">
                  <a16:creationId xmlns:a16="http://schemas.microsoft.com/office/drawing/2014/main" id="{2C8B0022-59E1-4C12-B59F-D11D529B0B43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12" name="Freeform 3">
            <a:extLst>
              <a:ext uri="{FF2B5EF4-FFF2-40B4-BE49-F238E27FC236}">
                <a16:creationId xmlns:a16="http://schemas.microsoft.com/office/drawing/2014/main" id="{FDB6B37D-982A-41F7-B473-B9D803515CCA}"/>
              </a:ext>
            </a:extLst>
          </p:cNvPr>
          <p:cNvSpPr/>
          <p:nvPr userDrawn="1"/>
        </p:nvSpPr>
        <p:spPr>
          <a:xfrm flipV="1">
            <a:off x="-76200" y="-1"/>
            <a:ext cx="2743200" cy="4285601"/>
          </a:xfrm>
          <a:custGeom>
            <a:avLst/>
            <a:gdLst/>
            <a:ahLst/>
            <a:cxnLst/>
            <a:rect l="l" t="t" r="r" b="b"/>
            <a:pathLst>
              <a:path w="5374881" h="7052879">
                <a:moveTo>
                  <a:pt x="0" y="7052879"/>
                </a:moveTo>
                <a:lnTo>
                  <a:pt x="5374881" y="7052879"/>
                </a:lnTo>
                <a:lnTo>
                  <a:pt x="5374881" y="0"/>
                </a:lnTo>
                <a:lnTo>
                  <a:pt x="0" y="0"/>
                </a:lnTo>
                <a:lnTo>
                  <a:pt x="0" y="7052879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3" name="TextBox 9">
            <a:extLst>
              <a:ext uri="{FF2B5EF4-FFF2-40B4-BE49-F238E27FC236}">
                <a16:creationId xmlns:a16="http://schemas.microsoft.com/office/drawing/2014/main" id="{F710A213-6593-4476-BA63-EAD05EE2CEC1}"/>
              </a:ext>
            </a:extLst>
          </p:cNvPr>
          <p:cNvSpPr txBox="1"/>
          <p:nvPr userDrawn="1"/>
        </p:nvSpPr>
        <p:spPr>
          <a:xfrm>
            <a:off x="3103229" y="1772912"/>
            <a:ext cx="5448300" cy="26077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  <a:spcBef>
                <a:spcPct val="0"/>
              </a:spcBef>
            </a:pPr>
            <a:r>
              <a:rPr lang="zh-TW" altLang="en-US" sz="6000" b="1" dirty="0">
                <a:latin typeface="標楷體" panose="03000509000000000000" pitchFamily="65" charset="-120"/>
                <a:ea typeface="標楷體" panose="03000509000000000000" pitchFamily="65" charset="-120"/>
                <a:cs typeface="王漢宗顏楷體"/>
                <a:sym typeface="王漢宗顏楷體"/>
              </a:rPr>
              <a:t>互動式網頁</a:t>
            </a:r>
            <a:endParaRPr lang="en-US" altLang="zh-TW" sz="6000" b="1" dirty="0">
              <a:latin typeface="標楷體" panose="03000509000000000000" pitchFamily="65" charset="-12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algn="ctr">
              <a:lnSpc>
                <a:spcPct val="150000"/>
              </a:lnSpc>
              <a:spcBef>
                <a:spcPct val="0"/>
              </a:spcBef>
            </a:pPr>
            <a:r>
              <a:rPr lang="zh-TW" altLang="en-US" sz="6000" b="1" dirty="0">
                <a:latin typeface="標楷體" panose="03000509000000000000" pitchFamily="65" charset="-120"/>
                <a:ea typeface="標楷體" panose="03000509000000000000" pitchFamily="65" charset="-120"/>
                <a:cs typeface="王漢宗顏楷體"/>
                <a:sym typeface="王漢宗顏楷體"/>
              </a:rPr>
              <a:t>程式設計與應用</a:t>
            </a:r>
            <a:endParaRPr lang="en-US" sz="6000" b="1" dirty="0">
              <a:latin typeface="標楷體" panose="03000509000000000000" pitchFamily="65" charset="-12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sp>
        <p:nvSpPr>
          <p:cNvPr id="14" name="Freeform 3">
            <a:extLst>
              <a:ext uri="{FF2B5EF4-FFF2-40B4-BE49-F238E27FC236}">
                <a16:creationId xmlns:a16="http://schemas.microsoft.com/office/drawing/2014/main" id="{81F96E77-5C4A-44C5-BF09-C30BB7B98546}"/>
              </a:ext>
            </a:extLst>
          </p:cNvPr>
          <p:cNvSpPr/>
          <p:nvPr userDrawn="1"/>
        </p:nvSpPr>
        <p:spPr>
          <a:xfrm rot="10800000" flipV="1">
            <a:off x="9467850" y="2581924"/>
            <a:ext cx="2743200" cy="4285601"/>
          </a:xfrm>
          <a:custGeom>
            <a:avLst/>
            <a:gdLst/>
            <a:ahLst/>
            <a:cxnLst/>
            <a:rect l="l" t="t" r="r" b="b"/>
            <a:pathLst>
              <a:path w="5374881" h="7052879">
                <a:moveTo>
                  <a:pt x="0" y="7052879"/>
                </a:moveTo>
                <a:lnTo>
                  <a:pt x="5374881" y="7052879"/>
                </a:lnTo>
                <a:lnTo>
                  <a:pt x="5374881" y="0"/>
                </a:lnTo>
                <a:lnTo>
                  <a:pt x="0" y="0"/>
                </a:lnTo>
                <a:lnTo>
                  <a:pt x="0" y="7052879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7" name="TextBox 7">
            <a:extLst>
              <a:ext uri="{FF2B5EF4-FFF2-40B4-BE49-F238E27FC236}">
                <a16:creationId xmlns:a16="http://schemas.microsoft.com/office/drawing/2014/main" id="{99E5A321-5A8B-45BD-8428-6F7B1491C59A}"/>
              </a:ext>
            </a:extLst>
          </p:cNvPr>
          <p:cNvSpPr txBox="1"/>
          <p:nvPr userDrawn="1"/>
        </p:nvSpPr>
        <p:spPr>
          <a:xfrm>
            <a:off x="4953425" y="4506083"/>
            <a:ext cx="2076748" cy="3693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n-US" altLang="zh-TW" sz="2400" baseline="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/>
                <a:sym typeface="Times New Roman"/>
              </a:rPr>
              <a:t>Vue01</a:t>
            </a:r>
            <a:endParaRPr lang="en-US" sz="2400" baseline="0" dirty="0">
              <a:solidFill>
                <a:srgbClr val="00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/>
              <a:sym typeface="Times New Roman"/>
            </a:endParaRPr>
          </a:p>
        </p:txBody>
      </p:sp>
      <p:sp>
        <p:nvSpPr>
          <p:cNvPr id="18" name="TextBox 7">
            <a:extLst>
              <a:ext uri="{FF2B5EF4-FFF2-40B4-BE49-F238E27FC236}">
                <a16:creationId xmlns:a16="http://schemas.microsoft.com/office/drawing/2014/main" id="{673DBFE5-1790-4C60-A481-25F83AE8A3FD}"/>
              </a:ext>
            </a:extLst>
          </p:cNvPr>
          <p:cNvSpPr txBox="1"/>
          <p:nvPr userDrawn="1"/>
        </p:nvSpPr>
        <p:spPr>
          <a:xfrm>
            <a:off x="4948703" y="5122209"/>
            <a:ext cx="2076748" cy="3693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algn="ctr" defTabSz="914400" rtl="0" eaLnBrk="1" latinLnBrk="0" hangingPunct="1">
              <a:lnSpc>
                <a:spcPct val="100000"/>
              </a:lnSpc>
              <a:spcBef>
                <a:spcPct val="0"/>
              </a:spcBef>
            </a:pPr>
            <a:r>
              <a:rPr lang="zh-TW" altLang="en-US" sz="2400" kern="1200" baseline="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/>
                <a:sym typeface="Times New Roman"/>
              </a:rPr>
              <a:t>陳世曄</a:t>
            </a:r>
            <a:endParaRPr lang="en-US" sz="2400" kern="1200" baseline="0" dirty="0">
              <a:solidFill>
                <a:srgbClr val="00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/>
              <a:sym typeface="Times New Roman"/>
            </a:endParaRPr>
          </a:p>
        </p:txBody>
      </p:sp>
      <p:pic>
        <p:nvPicPr>
          <p:cNvPr id="19" name="圖片 18">
            <a:extLst>
              <a:ext uri="{FF2B5EF4-FFF2-40B4-BE49-F238E27FC236}">
                <a16:creationId xmlns:a16="http://schemas.microsoft.com/office/drawing/2014/main" id="{CDBE9787-E20E-4BF0-A642-DF91924723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58" t="16278" r="22492" b="22926"/>
          <a:stretch/>
        </p:blipFill>
        <p:spPr>
          <a:xfrm>
            <a:off x="6669248" y="5163297"/>
            <a:ext cx="2887910" cy="1422043"/>
          </a:xfrm>
          <a:prstGeom prst="rect">
            <a:avLst/>
          </a:prstGeom>
        </p:spPr>
      </p:pic>
      <p:pic>
        <p:nvPicPr>
          <p:cNvPr id="20" name="Picture 4">
            <a:extLst>
              <a:ext uri="{FF2B5EF4-FFF2-40B4-BE49-F238E27FC236}">
                <a16:creationId xmlns:a16="http://schemas.microsoft.com/office/drawing/2014/main" id="{51D7FE4E-A2F3-47A3-B7B4-58436738D5C3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8" t="11957" r="6029" b="6029"/>
          <a:stretch/>
        </p:blipFill>
        <p:spPr bwMode="auto">
          <a:xfrm>
            <a:off x="213277" y="4936042"/>
            <a:ext cx="1671678" cy="1540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6">
            <a:extLst>
              <a:ext uri="{FF2B5EF4-FFF2-40B4-BE49-F238E27FC236}">
                <a16:creationId xmlns:a16="http://schemas.microsoft.com/office/drawing/2014/main" id="{9A605423-4786-4302-8C3C-1AF0D60B3DBE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50" t="39146" r="12391" b="28732"/>
          <a:stretch/>
        </p:blipFill>
        <p:spPr bwMode="auto">
          <a:xfrm>
            <a:off x="8632145" y="363329"/>
            <a:ext cx="3578905" cy="1558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25A567A-37D8-4CBB-B195-07843AA3948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142193" y="5968821"/>
            <a:ext cx="468681" cy="468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86974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內容版面配置區 14">
            <a:extLst>
              <a:ext uri="{FF2B5EF4-FFF2-40B4-BE49-F238E27FC236}">
                <a16:creationId xmlns:a16="http://schemas.microsoft.com/office/drawing/2014/main" id="{1EFD8E65-E030-439A-9F19-D1C761A1D0C9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0" y="973384"/>
            <a:ext cx="12115800" cy="5038725"/>
          </a:xfrm>
        </p:spPr>
        <p:txBody>
          <a:bodyPr>
            <a:normAutofit/>
          </a:bodyPr>
          <a:lstStyle>
            <a:lvl1pPr marL="228600" indent="-228600">
              <a:buFont typeface="Wingdings" panose="05000000000000000000" pitchFamily="2" charset="2"/>
              <a:buChar char=""/>
              <a:defRPr sz="1800"/>
            </a:lvl1pPr>
            <a:lvl2pPr marL="800100" indent="-342900">
              <a:buFont typeface="Wingdings" panose="05000000000000000000" pitchFamily="2" charset="2"/>
              <a:buChar char=""/>
              <a:defRPr sz="1800"/>
            </a:lvl2pPr>
            <a:lvl3pPr marL="1143000" indent="-228600">
              <a:buFont typeface="Wingdings" panose="05000000000000000000" pitchFamily="2" charset="2"/>
              <a:buChar char=""/>
              <a:defRPr sz="1800"/>
            </a:lvl3pPr>
            <a:lvl4pPr marL="1600200" indent="-228600">
              <a:buFont typeface="Wingdings" panose="05000000000000000000" pitchFamily="2" charset="2"/>
              <a:buChar char=""/>
              <a:defRPr sz="1800"/>
            </a:lvl4pPr>
            <a:lvl5pPr marL="2057400" indent="-228600">
              <a:buFont typeface="Wingdings" panose="05000000000000000000" pitchFamily="2" charset="2"/>
              <a:buChar char=""/>
              <a:defRPr sz="1800"/>
            </a:lvl5pPr>
          </a:lstStyle>
          <a:p>
            <a:pPr lvl="0"/>
            <a:r>
              <a:rPr lang="zh-TW" altLang="en-US" dirty="0"/>
              <a:t> 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 第三層</a:t>
            </a:r>
          </a:p>
          <a:p>
            <a:pPr lvl="3"/>
            <a:r>
              <a:rPr lang="zh-TW" altLang="en-US" dirty="0"/>
              <a:t> 第四層</a:t>
            </a:r>
          </a:p>
          <a:p>
            <a:pPr lvl="4"/>
            <a:r>
              <a:rPr lang="zh-TW" altLang="en-US" dirty="0"/>
              <a:t> 第五層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862B8A9-85C4-408C-9D3E-4FBEB4F9B12C}"/>
              </a:ext>
            </a:extLst>
          </p:cNvPr>
          <p:cNvGrpSpPr/>
          <p:nvPr userDrawn="1"/>
        </p:nvGrpSpPr>
        <p:grpSpPr>
          <a:xfrm>
            <a:off x="0" y="1"/>
            <a:ext cx="12192000" cy="947571"/>
            <a:chOff x="0" y="0"/>
            <a:chExt cx="4816593" cy="543967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3626E404-E74B-4E59-A947-4E7CC12F1798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2CE1032-41F2-4481-86A1-BD5E5A3A59F4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baseline="0">
                <a:latin typeface="Times New Roman" panose="02020603050405020304" pitchFamily="18" charset="0"/>
                <a:ea typeface="標楷體" panose="03000509000000000000" pitchFamily="65" charset="-120"/>
              </a:endParaRPr>
            </a:p>
          </p:txBody>
        </p:sp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E5962170-DC7A-4E53-A2CC-42CA5BABCA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525" y="-57148"/>
            <a:ext cx="10515600" cy="100472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6000" baseline="0">
                <a:solidFill>
                  <a:schemeClr val="bg1"/>
                </a:solidFill>
                <a:latin typeface="Times New Roman" panose="02020603050405020304" pitchFamily="18" charset="0"/>
              </a:defRPr>
            </a:lvl1pPr>
          </a:lstStyle>
          <a:p>
            <a:r>
              <a:rPr lang="en-US" altLang="zh-TW" dirty="0"/>
              <a:t>15161651616516</a:t>
            </a:r>
            <a:endParaRPr lang="zh-TW" altLang="en-US" dirty="0"/>
          </a:p>
        </p:txBody>
      </p:sp>
      <p:sp>
        <p:nvSpPr>
          <p:cNvPr id="13" name="文字版面配置區 12">
            <a:extLst>
              <a:ext uri="{FF2B5EF4-FFF2-40B4-BE49-F238E27FC236}">
                <a16:creationId xmlns:a16="http://schemas.microsoft.com/office/drawing/2014/main" id="{56FA5D4A-A1C7-4BFA-A64F-85303B54045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01172" y="6353175"/>
            <a:ext cx="2790825" cy="32385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zh-TW" altLang="en-US" dirty="0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2529950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1862B8A9-85C4-408C-9D3E-4FBEB4F9B12C}"/>
              </a:ext>
            </a:extLst>
          </p:cNvPr>
          <p:cNvGrpSpPr/>
          <p:nvPr userDrawn="1"/>
        </p:nvGrpSpPr>
        <p:grpSpPr>
          <a:xfrm>
            <a:off x="0" y="0"/>
            <a:ext cx="12192000" cy="1325563"/>
            <a:chOff x="0" y="0"/>
            <a:chExt cx="4816593" cy="543967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3626E404-E74B-4E59-A947-4E7CC12F1798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2CE1032-41F2-4481-86A1-BD5E5A3A59F4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baseline="0">
                <a:latin typeface="Times New Roman" panose="02020603050405020304" pitchFamily="18" charset="0"/>
                <a:ea typeface="標楷體" panose="03000509000000000000" pitchFamily="65" charset="-120"/>
              </a:endParaRPr>
            </a:p>
          </p:txBody>
        </p:sp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E5962170-DC7A-4E53-A2CC-42CA5BABCA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2394"/>
            <a:ext cx="10515600" cy="100472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6000" baseline="0">
                <a:solidFill>
                  <a:schemeClr val="bg1"/>
                </a:solidFill>
                <a:latin typeface="Times New Roman" panose="02020603050405020304" pitchFamily="18" charset="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13" name="文字版面配置區 12">
            <a:extLst>
              <a:ext uri="{FF2B5EF4-FFF2-40B4-BE49-F238E27FC236}">
                <a16:creationId xmlns:a16="http://schemas.microsoft.com/office/drawing/2014/main" id="{56FA5D4A-A1C7-4BFA-A64F-85303B54045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01172" y="6353175"/>
            <a:ext cx="2790825" cy="32385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zh-TW" altLang="en-US" dirty="0"/>
              <a:t>按一下以編輯母片文字樣式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77A9E2A-5608-49EA-BEF1-4C76C4673AAA}"/>
              </a:ext>
            </a:extLst>
          </p:cNvPr>
          <p:cNvSpPr/>
          <p:nvPr userDrawn="1"/>
        </p:nvSpPr>
        <p:spPr>
          <a:xfrm rot="10800000" flipV="1">
            <a:off x="3643687" y="3800361"/>
            <a:ext cx="1130461" cy="636106"/>
          </a:xfrm>
          <a:prstGeom prst="rect">
            <a:avLst/>
          </a:prstGeom>
          <a:solidFill>
            <a:srgbClr val="FFD580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1C6DE857-C2BF-4773-A63A-2954EF749E27}"/>
              </a:ext>
            </a:extLst>
          </p:cNvPr>
          <p:cNvSpPr/>
          <p:nvPr userDrawn="1"/>
        </p:nvSpPr>
        <p:spPr>
          <a:xfrm rot="10800000" flipV="1">
            <a:off x="2453693" y="5290433"/>
            <a:ext cx="1130461" cy="636106"/>
          </a:xfrm>
          <a:prstGeom prst="rect">
            <a:avLst/>
          </a:prstGeom>
          <a:solidFill>
            <a:srgbClr val="9FDAF5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DDCC0A2-C788-47C3-A6C7-EF237803236F}"/>
              </a:ext>
            </a:extLst>
          </p:cNvPr>
          <p:cNvSpPr/>
          <p:nvPr userDrawn="1"/>
        </p:nvSpPr>
        <p:spPr>
          <a:xfrm rot="10800000" flipV="1">
            <a:off x="1219200" y="3840108"/>
            <a:ext cx="1130461" cy="636106"/>
          </a:xfrm>
          <a:prstGeom prst="rect">
            <a:avLst/>
          </a:prstGeom>
          <a:solidFill>
            <a:srgbClr val="FCDFC0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311912CE-2405-40FB-91F5-0C16CE0DB10E}"/>
              </a:ext>
            </a:extLst>
          </p:cNvPr>
          <p:cNvSpPr/>
          <p:nvPr userDrawn="1"/>
        </p:nvSpPr>
        <p:spPr>
          <a:xfrm rot="10800000" flipV="1">
            <a:off x="1219199" y="5322691"/>
            <a:ext cx="1130461" cy="636106"/>
          </a:xfrm>
          <a:prstGeom prst="rect">
            <a:avLst/>
          </a:prstGeom>
          <a:solidFill>
            <a:srgbClr val="B1D5F7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4C7302B3-16D0-4AEA-B4AD-E1077BCF2D4B}"/>
              </a:ext>
            </a:extLst>
          </p:cNvPr>
          <p:cNvSpPr/>
          <p:nvPr userDrawn="1"/>
        </p:nvSpPr>
        <p:spPr>
          <a:xfrm rot="10800000" flipV="1">
            <a:off x="3688186" y="5268410"/>
            <a:ext cx="1130461" cy="636106"/>
          </a:xfrm>
          <a:prstGeom prst="rect">
            <a:avLst/>
          </a:prstGeom>
          <a:solidFill>
            <a:srgbClr val="64A9F6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5B5A0C59-692D-4F64-A1A3-2B5277F0B312}"/>
              </a:ext>
            </a:extLst>
          </p:cNvPr>
          <p:cNvSpPr/>
          <p:nvPr userDrawn="1"/>
        </p:nvSpPr>
        <p:spPr>
          <a:xfrm rot="10800000" flipV="1">
            <a:off x="1219199" y="3034856"/>
            <a:ext cx="1130461" cy="636106"/>
          </a:xfrm>
          <a:prstGeom prst="rect">
            <a:avLst/>
          </a:prstGeom>
          <a:solidFill>
            <a:srgbClr val="FCEADB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BCC1A964-ABBF-41AA-B4EA-EF7EF4226074}"/>
              </a:ext>
            </a:extLst>
          </p:cNvPr>
          <p:cNvSpPr/>
          <p:nvPr userDrawn="1"/>
        </p:nvSpPr>
        <p:spPr>
          <a:xfrm rot="10800000" flipV="1">
            <a:off x="1219199" y="4565991"/>
            <a:ext cx="1130461" cy="636106"/>
          </a:xfrm>
          <a:prstGeom prst="rect">
            <a:avLst/>
          </a:prstGeom>
          <a:solidFill>
            <a:srgbClr val="E2F0D7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C60766BC-5425-4C61-8A96-BA5EF8473C39}"/>
              </a:ext>
            </a:extLst>
          </p:cNvPr>
          <p:cNvSpPr/>
          <p:nvPr userDrawn="1"/>
        </p:nvSpPr>
        <p:spPr>
          <a:xfrm rot="10800000" flipV="1">
            <a:off x="3643687" y="4565991"/>
            <a:ext cx="1130461" cy="636106"/>
          </a:xfrm>
          <a:prstGeom prst="rect">
            <a:avLst/>
          </a:prstGeom>
          <a:solidFill>
            <a:srgbClr val="D0F4DE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B9E23C10-EC86-498D-84F8-73EB84A1E4F2}"/>
              </a:ext>
            </a:extLst>
          </p:cNvPr>
          <p:cNvSpPr/>
          <p:nvPr userDrawn="1"/>
        </p:nvSpPr>
        <p:spPr>
          <a:xfrm rot="10800000" flipV="1">
            <a:off x="2431444" y="4523305"/>
            <a:ext cx="1130461" cy="636106"/>
          </a:xfrm>
          <a:prstGeom prst="rect">
            <a:avLst/>
          </a:prstGeom>
          <a:solidFill>
            <a:srgbClr val="94D2BD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1AFD1470-C100-40F3-9EB9-7266B9AC0FCD}"/>
              </a:ext>
            </a:extLst>
          </p:cNvPr>
          <p:cNvSpPr/>
          <p:nvPr userDrawn="1"/>
        </p:nvSpPr>
        <p:spPr>
          <a:xfrm rot="10800000" flipV="1">
            <a:off x="4855929" y="3796097"/>
            <a:ext cx="1130461" cy="636106"/>
          </a:xfrm>
          <a:prstGeom prst="rect">
            <a:avLst/>
          </a:prstGeom>
          <a:solidFill>
            <a:srgbClr val="FCC4FB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7580F641-2D2C-416F-905D-00BA4A643229}"/>
              </a:ext>
            </a:extLst>
          </p:cNvPr>
          <p:cNvSpPr/>
          <p:nvPr userDrawn="1"/>
        </p:nvSpPr>
        <p:spPr>
          <a:xfrm rot="10800000" flipV="1">
            <a:off x="4855929" y="4523306"/>
            <a:ext cx="1130461" cy="636106"/>
          </a:xfrm>
          <a:prstGeom prst="rect">
            <a:avLst/>
          </a:prstGeom>
          <a:solidFill>
            <a:srgbClr val="E7C6FF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DC9305AE-786A-46C3-B739-4DE8E498C25B}"/>
              </a:ext>
            </a:extLst>
          </p:cNvPr>
          <p:cNvSpPr/>
          <p:nvPr userDrawn="1"/>
        </p:nvSpPr>
        <p:spPr>
          <a:xfrm rot="10800000" flipV="1">
            <a:off x="4855929" y="5250515"/>
            <a:ext cx="1130461" cy="636106"/>
          </a:xfrm>
          <a:prstGeom prst="rect">
            <a:avLst/>
          </a:prstGeom>
          <a:solidFill>
            <a:srgbClr val="C8B6FF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AED1B8E1-732C-4A15-80AD-78E43948F5D4}"/>
              </a:ext>
            </a:extLst>
          </p:cNvPr>
          <p:cNvSpPr/>
          <p:nvPr userDrawn="1"/>
        </p:nvSpPr>
        <p:spPr>
          <a:xfrm rot="10800000" flipV="1">
            <a:off x="2420669" y="3009787"/>
            <a:ext cx="1130461" cy="636106"/>
          </a:xfrm>
          <a:prstGeom prst="rect">
            <a:avLst/>
          </a:prstGeom>
          <a:solidFill>
            <a:srgbClr val="FFD5C4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962CDB29-7300-40CD-8EE6-66F452A83A07}"/>
              </a:ext>
            </a:extLst>
          </p:cNvPr>
          <p:cNvSpPr/>
          <p:nvPr userDrawn="1"/>
        </p:nvSpPr>
        <p:spPr>
          <a:xfrm rot="10800000" flipV="1">
            <a:off x="2431444" y="3824919"/>
            <a:ext cx="1130461" cy="636106"/>
          </a:xfrm>
          <a:prstGeom prst="rect">
            <a:avLst/>
          </a:prstGeom>
          <a:solidFill>
            <a:srgbClr val="FBECA2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118C6357-1BB6-48DE-B63E-AFF0CA51D47F}"/>
              </a:ext>
            </a:extLst>
          </p:cNvPr>
          <p:cNvSpPr/>
          <p:nvPr userDrawn="1"/>
        </p:nvSpPr>
        <p:spPr>
          <a:xfrm rot="10800000" flipV="1">
            <a:off x="3551130" y="3030185"/>
            <a:ext cx="1130461" cy="636106"/>
          </a:xfrm>
          <a:prstGeom prst="rect">
            <a:avLst/>
          </a:prstGeom>
          <a:solidFill>
            <a:srgbClr val="FFE5EC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D91ECCE2-1C9E-4068-B4EA-D4399566332B}"/>
              </a:ext>
            </a:extLst>
          </p:cNvPr>
          <p:cNvSpPr/>
          <p:nvPr userDrawn="1"/>
        </p:nvSpPr>
        <p:spPr>
          <a:xfrm rot="10800000" flipV="1">
            <a:off x="5894039" y="3043326"/>
            <a:ext cx="1130461" cy="636106"/>
          </a:xfrm>
          <a:prstGeom prst="rect">
            <a:avLst/>
          </a:prstGeom>
          <a:solidFill>
            <a:srgbClr val="FFC2D1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3174A308-8517-403C-8B6C-7C89648FA378}"/>
              </a:ext>
            </a:extLst>
          </p:cNvPr>
          <p:cNvSpPr/>
          <p:nvPr userDrawn="1"/>
        </p:nvSpPr>
        <p:spPr>
          <a:xfrm rot="10800000" flipV="1">
            <a:off x="4692569" y="3055213"/>
            <a:ext cx="1130461" cy="636106"/>
          </a:xfrm>
          <a:prstGeom prst="rect">
            <a:avLst/>
          </a:prstGeom>
          <a:solidFill>
            <a:srgbClr val="FFB3C6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6956892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版面配置區 6">
            <a:extLst>
              <a:ext uri="{FF2B5EF4-FFF2-40B4-BE49-F238E27FC236}">
                <a16:creationId xmlns:a16="http://schemas.microsoft.com/office/drawing/2014/main" id="{2FEFF4FC-CDC4-4FC6-820D-38CBA8E9E9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473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8" name="文字版面配置區 7">
            <a:extLst>
              <a:ext uri="{FF2B5EF4-FFF2-40B4-BE49-F238E27FC236}">
                <a16:creationId xmlns:a16="http://schemas.microsoft.com/office/drawing/2014/main" id="{7C22E0FF-347F-4B97-9C59-D767016D51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按一下以編輯母片文字樣式</a:t>
            </a:r>
            <a:endParaRPr lang="en-US" altLang="zh-TW" dirty="0"/>
          </a:p>
          <a:p>
            <a:pPr lvl="1"/>
            <a:r>
              <a:rPr lang="en-US" altLang="zh-TW" dirty="0"/>
              <a:t>4848648</a:t>
            </a:r>
          </a:p>
          <a:p>
            <a:pPr lvl="2"/>
            <a:r>
              <a:rPr lang="en-US" altLang="zh-TW" dirty="0"/>
              <a:t> 4846468</a:t>
            </a:r>
          </a:p>
        </p:txBody>
      </p:sp>
    </p:spTree>
    <p:extLst>
      <p:ext uri="{BB962C8B-B14F-4D97-AF65-F5344CB8AC3E}">
        <p14:creationId xmlns:p14="http://schemas.microsoft.com/office/powerpoint/2010/main" val="20904209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3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0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j-cs"/>
        </a:defRPr>
      </a:lvl1pPr>
    </p:titleStyle>
    <p:bodyStyle>
      <a:lvl1pPr marL="285750" indent="-285750" algn="l" defTabSz="914400" rtl="0" eaLnBrk="1" latinLnBrk="0" hangingPunct="1">
        <a:lnSpc>
          <a:spcPct val="100000"/>
        </a:lnSpc>
        <a:spcBef>
          <a:spcPts val="1000"/>
        </a:spcBef>
        <a:buFont typeface="Wingdings" panose="05000000000000000000" pitchFamily="2" charset="2"/>
        <a:buChar char=""/>
        <a:defRPr sz="18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1pPr>
      <a:lvl2pPr marL="800100" indent="-342900" algn="l" defTabSz="914400" rtl="0" eaLnBrk="1" latinLnBrk="0" hangingPunct="1">
        <a:lnSpc>
          <a:spcPct val="100000"/>
        </a:lnSpc>
        <a:spcBef>
          <a:spcPts val="500"/>
        </a:spcBef>
        <a:buFont typeface="Wingdings" panose="05000000000000000000" pitchFamily="2" charset="2"/>
        <a:buChar char="v"/>
        <a:defRPr sz="18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Wingdings" panose="05000000000000000000" pitchFamily="2" charset="2"/>
        <a:buChar char="v"/>
        <a:defRPr sz="18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gif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gif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gif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gif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gif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e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gif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gi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254775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1D76BB31-4676-4527-9EF1-94655A7CFA7F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單向綁定是 </a:t>
            </a:r>
            <a:r>
              <a:rPr lang="en-US" altLang="zh-TW" dirty="0"/>
              <a:t>Vue </a:t>
            </a:r>
            <a:r>
              <a:rPr lang="zh-TW" altLang="en-US" dirty="0"/>
              <a:t>中的一種簡單樣板語法，用於將資料渲染到 </a:t>
            </a:r>
            <a:r>
              <a:rPr lang="en-US" altLang="zh-TW" dirty="0"/>
              <a:t>HTML</a:t>
            </a:r>
            <a:r>
              <a:rPr lang="zh-TW" altLang="en-US" dirty="0"/>
              <a:t>。</a:t>
            </a:r>
          </a:p>
          <a:p>
            <a:r>
              <a:rPr lang="zh-TW" altLang="en-US" dirty="0"/>
              <a:t>資料改變時，頁面會自動更新，但頁面上的內容不會改變資料。</a:t>
            </a:r>
          </a:p>
          <a:p>
            <a:r>
              <a:rPr lang="zh-TW" altLang="en-US" dirty="0"/>
              <a:t>有三種方式</a:t>
            </a:r>
            <a:r>
              <a:rPr lang="en-US" altLang="zh-TW" dirty="0">
                <a:sym typeface="Wingdings" panose="05000000000000000000" pitchFamily="2" charset="2"/>
              </a:rPr>
              <a:t>(1)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使用 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Mustache 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標籤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(2)v-text</a:t>
            </a:r>
            <a:r>
              <a:rPr lang="en-US" altLang="zh-TW" dirty="0">
                <a:sym typeface="Wingdings" panose="05000000000000000000" pitchFamily="2" charset="2"/>
              </a:rPr>
              <a:t>(3)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v-html</a:t>
            </a:r>
            <a:endParaRPr lang="en-US" altLang="zh-TW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F75F7ED9-7C88-41E3-9D5F-3D577D63DE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單向綁定文字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2F756F4F-DAC9-4C32-93D1-4C41B4B16A5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9081" y="5790996"/>
            <a:ext cx="2790825" cy="323850"/>
          </a:xfrm>
        </p:spPr>
        <p:txBody>
          <a:bodyPr>
            <a:normAutofit lnSpcReduction="10000"/>
          </a:bodyPr>
          <a:lstStyle/>
          <a:p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使用 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Mustache 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標籤</a:t>
            </a:r>
            <a:endParaRPr lang="zh-TW" altLang="en-US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1B0767EF-007F-44C9-8F93-AD5E077D08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057" y="2552495"/>
            <a:ext cx="4157102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6CE8A547-AD52-4695-A4F3-679BF5F56C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6256" y="2565401"/>
            <a:ext cx="3644901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8D52A4A-5B29-4BA4-A25E-A64FFA4FCC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7515" y="2590596"/>
            <a:ext cx="4236098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字版面配置區 3">
            <a:extLst>
              <a:ext uri="{FF2B5EF4-FFF2-40B4-BE49-F238E27FC236}">
                <a16:creationId xmlns:a16="http://schemas.microsoft.com/office/drawing/2014/main" id="{440641AB-06AB-4BA0-9A00-6CF9319D682E}"/>
              </a:ext>
            </a:extLst>
          </p:cNvPr>
          <p:cNvSpPr txBox="1">
            <a:spLocks/>
          </p:cNvSpPr>
          <p:nvPr/>
        </p:nvSpPr>
        <p:spPr>
          <a:xfrm>
            <a:off x="4653293" y="5765801"/>
            <a:ext cx="2790825" cy="32385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v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v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使用 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v-text</a:t>
            </a:r>
            <a:endParaRPr lang="zh-TW" altLang="en-US" dirty="0"/>
          </a:p>
        </p:txBody>
      </p:sp>
      <p:sp>
        <p:nvSpPr>
          <p:cNvPr id="9" name="文字版面配置區 3">
            <a:extLst>
              <a:ext uri="{FF2B5EF4-FFF2-40B4-BE49-F238E27FC236}">
                <a16:creationId xmlns:a16="http://schemas.microsoft.com/office/drawing/2014/main" id="{3512B492-9A5A-4AF8-81D0-E9AB52603BAE}"/>
              </a:ext>
            </a:extLst>
          </p:cNvPr>
          <p:cNvSpPr txBox="1">
            <a:spLocks/>
          </p:cNvSpPr>
          <p:nvPr/>
        </p:nvSpPr>
        <p:spPr>
          <a:xfrm>
            <a:off x="8732094" y="5790996"/>
            <a:ext cx="2790825" cy="32385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v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v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使用 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v-html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888444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1FCA7981-59A7-4C65-96E9-4C0703D3E3BD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altLang="zh-TW" dirty="0"/>
              <a:t>v-bind </a:t>
            </a:r>
            <a:r>
              <a:rPr lang="zh-TW" altLang="en-US" dirty="0"/>
              <a:t>指令用於將 </a:t>
            </a:r>
            <a:r>
              <a:rPr lang="en-US" altLang="zh-TW" dirty="0"/>
              <a:t>Vue </a:t>
            </a:r>
            <a:r>
              <a:rPr lang="zh-TW" altLang="en-US" dirty="0"/>
              <a:t>中的響應式數據綁定到 </a:t>
            </a:r>
            <a:r>
              <a:rPr lang="en-US" altLang="zh-TW" dirty="0"/>
              <a:t>HTML </a:t>
            </a:r>
            <a:r>
              <a:rPr lang="zh-TW" altLang="en-US" dirty="0"/>
              <a:t>標籤的屬性上。</a:t>
            </a:r>
          </a:p>
          <a:p>
            <a:r>
              <a:rPr lang="en-US" altLang="zh-TW" dirty="0"/>
              <a:t>v-bind: </a:t>
            </a:r>
            <a:r>
              <a:rPr lang="zh-TW" altLang="en-US" dirty="0"/>
              <a:t>可以縮寫為</a:t>
            </a:r>
            <a:r>
              <a:rPr lang="en-US" altLang="zh-TW" dirty="0"/>
              <a:t>【</a:t>
            </a:r>
            <a:r>
              <a:rPr lang="zh-TW" altLang="en-US" dirty="0"/>
              <a:t> </a:t>
            </a:r>
            <a:r>
              <a:rPr lang="en-US" altLang="zh-TW" dirty="0"/>
              <a:t>:】</a:t>
            </a:r>
            <a:r>
              <a:rPr lang="zh-TW" altLang="en-US" dirty="0"/>
              <a:t>提高代碼可讀性和書寫效率。</a:t>
            </a:r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80E99412-2121-47EE-ABCE-2DCE74734E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單向綁定屬性</a:t>
            </a:r>
            <a:r>
              <a:rPr lang="en-US" altLang="zh-TW" dirty="0"/>
              <a:t>v-bind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F7DADEE3-66A2-4E88-A553-0754B787A92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A1FC5E3F-0FF9-4E41-9E09-0AB60EF953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7809" y="1739815"/>
            <a:ext cx="8196382" cy="5118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7415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3B749EC2-B5D5-410D-8A15-6DE653594862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altLang="zh-TW" dirty="0"/>
              <a:t>methods </a:t>
            </a:r>
            <a:r>
              <a:rPr lang="zh-TW" altLang="en-US" dirty="0"/>
              <a:t>是 </a:t>
            </a:r>
            <a:r>
              <a:rPr lang="en-US" altLang="zh-TW" dirty="0"/>
              <a:t>Vue </a:t>
            </a:r>
            <a:r>
              <a:rPr lang="zh-TW" altLang="en-US" dirty="0"/>
              <a:t>中用於定義方法的屬性。</a:t>
            </a:r>
          </a:p>
          <a:p>
            <a:r>
              <a:rPr lang="zh-TW" altLang="en-US" dirty="0"/>
              <a:t>適合處理觸發性或事件驅動的操作，例如按鈕點擊事件或表單提交。</a:t>
            </a:r>
          </a:p>
          <a:p>
            <a:r>
              <a:rPr lang="zh-TW" altLang="en-US" dirty="0"/>
              <a:t>方法每次呼叫時都會執行，不會自動快取結果。</a:t>
            </a:r>
          </a:p>
          <a:p>
            <a:r>
              <a:rPr lang="zh-TW" altLang="en-US" dirty="0"/>
              <a:t>需要對一些計算或事件進行即時處理時，可以使用 </a:t>
            </a:r>
            <a:r>
              <a:rPr lang="en-US" altLang="zh-TW" dirty="0"/>
              <a:t>methods</a:t>
            </a:r>
            <a:r>
              <a:rPr lang="zh-TW" altLang="en-US" dirty="0"/>
              <a:t>。</a:t>
            </a:r>
          </a:p>
          <a:p>
            <a:r>
              <a:rPr lang="zh-TW" altLang="en-US" dirty="0"/>
              <a:t>檔案：</a:t>
            </a:r>
            <a:r>
              <a:rPr lang="en-US" altLang="zh-TW" dirty="0"/>
              <a:t>method_Calculate_BMI.html</a:t>
            </a:r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3E5A9155-ABF3-4D4C-AB34-4DAED1D8F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methods </a:t>
            </a:r>
            <a:r>
              <a:rPr lang="zh-TW" altLang="en-US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屬性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5EDE7DD-A29E-4541-A226-FE14B80F924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2FEC9925-2AAE-4C34-82D7-8AD0FFAF89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3028950"/>
            <a:ext cx="4991242" cy="2371725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775CF238-93CC-41E7-A290-4E14787DC5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3642" y="2590800"/>
            <a:ext cx="6887720" cy="401955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FD79630A-34DC-4882-A00B-0228DD50B2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3623" y="5400675"/>
            <a:ext cx="1295581" cy="1438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982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3B749EC2-B5D5-410D-8A15-6DE653594862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altLang="zh-TW" dirty="0"/>
              <a:t>computed </a:t>
            </a:r>
            <a:r>
              <a:rPr lang="zh-TW" altLang="en-US" dirty="0"/>
              <a:t>是計算屬性，適合處理基於現有資料的動態計算邏輯。</a:t>
            </a:r>
          </a:p>
          <a:p>
            <a:r>
              <a:rPr lang="zh-TW" altLang="en-US" dirty="0"/>
              <a:t>當依賴的數據發生變化時，計算屬性會重新計算。</a:t>
            </a:r>
          </a:p>
          <a:p>
            <a:r>
              <a:rPr lang="zh-TW" altLang="en-US" dirty="0"/>
              <a:t>快取功能：如果依賴的數據沒有變化，計算屬性會直接返回快取的結果，而不重新執行。</a:t>
            </a:r>
            <a:endParaRPr lang="en-US" altLang="zh-TW" dirty="0"/>
          </a:p>
          <a:p>
            <a:r>
              <a:rPr lang="zh-TW" altLang="en-US" dirty="0"/>
              <a:t>檔案：</a:t>
            </a:r>
            <a:r>
              <a:rPr lang="en-US" altLang="zh-TW" dirty="0"/>
              <a:t>computed_Calculate_BMI.html</a:t>
            </a:r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3E5A9155-ABF3-4D4C-AB34-4DAED1D8F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methods </a:t>
            </a:r>
            <a:r>
              <a:rPr lang="zh-TW" altLang="en-US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屬性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5EDE7DD-A29E-4541-A226-FE14B80F924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ABF98285-7E84-41A0-8A11-7B7F4B9ACA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2535484"/>
            <a:ext cx="5495925" cy="2527874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D6075496-BC7B-4E61-9992-90850117D7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0770" y="2535484"/>
            <a:ext cx="7472156" cy="4360616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63C025D2-DA80-44CA-BCC8-8AFD1A960FD5}"/>
              </a:ext>
            </a:extLst>
          </p:cNvPr>
          <p:cNvSpPr/>
          <p:nvPr/>
        </p:nvSpPr>
        <p:spPr>
          <a:xfrm>
            <a:off x="7250883" y="5206174"/>
            <a:ext cx="940618" cy="2000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6880FAFB-D72D-41C2-99A7-A230F6EE5E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2315" y="5015629"/>
            <a:ext cx="1295581" cy="1438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567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D6D05843-A551-4D9E-92BA-3C0778269C80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0" y="973384"/>
            <a:ext cx="5904329" cy="5038725"/>
          </a:xfrm>
        </p:spPr>
        <p:txBody>
          <a:bodyPr/>
          <a:lstStyle/>
          <a:p>
            <a:r>
              <a:rPr lang="en-US" altLang="zh-TW" dirty="0"/>
              <a:t>watch </a:t>
            </a:r>
            <a:r>
              <a:rPr lang="zh-TW" altLang="en-US" dirty="0"/>
              <a:t>是 </a:t>
            </a:r>
            <a:r>
              <a:rPr lang="en-US" altLang="zh-TW" dirty="0"/>
              <a:t>Vue </a:t>
            </a:r>
            <a:r>
              <a:rPr lang="zh-TW" altLang="en-US" dirty="0"/>
              <a:t>中用於監聽數據變化的屬性。</a:t>
            </a:r>
          </a:p>
          <a:p>
            <a:r>
              <a:rPr lang="zh-TW" altLang="en-US" dirty="0"/>
              <a:t>當指定的數據發生變化時，自動執行對應的回調函數。</a:t>
            </a:r>
          </a:p>
          <a:p>
            <a:r>
              <a:rPr lang="zh-TW" altLang="en-US" dirty="0"/>
              <a:t>通過 </a:t>
            </a:r>
            <a:r>
              <a:rPr lang="en-US" altLang="zh-TW" dirty="0"/>
              <a:t>watch </a:t>
            </a:r>
            <a:r>
              <a:rPr lang="zh-TW" altLang="en-US" dirty="0"/>
              <a:t>監聽 </a:t>
            </a:r>
            <a:r>
              <a:rPr lang="en-US" altLang="zh-TW" dirty="0"/>
              <a:t>data </a:t>
            </a:r>
            <a:r>
              <a:rPr lang="zh-TW" altLang="en-US" dirty="0"/>
              <a:t>或 </a:t>
            </a:r>
            <a:r>
              <a:rPr lang="en-US" altLang="zh-TW" dirty="0"/>
              <a:t>computed </a:t>
            </a:r>
            <a:r>
              <a:rPr lang="zh-TW" altLang="en-US" dirty="0"/>
              <a:t>中的數據。</a:t>
            </a:r>
          </a:p>
          <a:p>
            <a:r>
              <a:rPr lang="zh-TW" altLang="en-US" dirty="0"/>
              <a:t>監聽器會接收兩個參數：新值 </a:t>
            </a:r>
            <a:r>
              <a:rPr lang="en-US" altLang="zh-TW" dirty="0"/>
              <a:t>(</a:t>
            </a:r>
            <a:r>
              <a:rPr lang="en-US" altLang="zh-TW" dirty="0" err="1"/>
              <a:t>newValue</a:t>
            </a:r>
            <a:r>
              <a:rPr lang="en-US" altLang="zh-TW" dirty="0"/>
              <a:t>)</a:t>
            </a:r>
            <a:r>
              <a:rPr lang="zh-TW" altLang="en-US" dirty="0"/>
              <a:t>與新值 </a:t>
            </a:r>
            <a:r>
              <a:rPr lang="en-US" altLang="zh-TW" dirty="0"/>
              <a:t>(</a:t>
            </a:r>
            <a:r>
              <a:rPr lang="en-US" altLang="zh-TW" dirty="0" err="1"/>
              <a:t>newValue</a:t>
            </a:r>
            <a:r>
              <a:rPr lang="en-US" altLang="zh-TW" dirty="0"/>
              <a:t>)</a:t>
            </a:r>
          </a:p>
          <a:p>
            <a:r>
              <a:rPr lang="zh-TW" altLang="en-US" dirty="0"/>
              <a:t>檔案：</a:t>
            </a:r>
            <a:r>
              <a:rPr lang="en-US" altLang="zh-TW" dirty="0"/>
              <a:t>watch_Calculate_BMI.html</a:t>
            </a:r>
          </a:p>
          <a:p>
            <a:r>
              <a:rPr lang="en-US" altLang="zh-TW" dirty="0"/>
              <a:t>watch vs computed</a:t>
            </a:r>
          </a:p>
          <a:p>
            <a:pPr lvl="1"/>
            <a:r>
              <a:rPr lang="en-US" altLang="zh-TW" dirty="0"/>
              <a:t>computed </a:t>
            </a:r>
            <a:r>
              <a:rPr lang="zh-TW" altLang="en-US" dirty="0"/>
              <a:t>是為了處理資料變化後的視圖更新，會快取結果。</a:t>
            </a:r>
          </a:p>
          <a:p>
            <a:pPr lvl="1"/>
            <a:r>
              <a:rPr lang="en-US" altLang="zh-TW" dirty="0"/>
              <a:t>watch </a:t>
            </a:r>
            <a:r>
              <a:rPr lang="zh-TW" altLang="en-US" dirty="0"/>
              <a:t>是為了執行額外的邏輯或副作用。</a:t>
            </a:r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24CA61D3-2EF8-474D-A04C-08F57E889D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watch </a:t>
            </a:r>
            <a:r>
              <a:rPr lang="zh-TW" altLang="en-US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屬性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41E8422E-4E2E-4270-A1B6-59DEF1B7A8C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C9476FF-0C98-4F90-88CF-784D958AE3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7194" y="2322954"/>
            <a:ext cx="5818606" cy="1653709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A190A645-E43E-4F30-9C02-9D5DA9BE72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4329" y="4002475"/>
            <a:ext cx="6211471" cy="2774829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BD991EC6-7E17-4B85-9566-D7844B3D7A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0518" y="635704"/>
            <a:ext cx="2595282" cy="165704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663594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11F628E8-4866-4755-A223-8DC2686004F5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altLang="zh-TW" dirty="0"/>
              <a:t>v-on </a:t>
            </a:r>
            <a:r>
              <a:rPr lang="zh-TW" altLang="en-US" dirty="0"/>
              <a:t>是 </a:t>
            </a:r>
            <a:r>
              <a:rPr lang="en-US" altLang="zh-TW" dirty="0"/>
              <a:t>Vue </a:t>
            </a:r>
            <a:r>
              <a:rPr lang="zh-TW" altLang="en-US" dirty="0"/>
              <a:t>中用於監聽事件的指令，可以綁定 </a:t>
            </a:r>
            <a:r>
              <a:rPr lang="en-US" altLang="zh-TW" dirty="0"/>
              <a:t>DOM </a:t>
            </a:r>
            <a:r>
              <a:rPr lang="zh-TW" altLang="en-US" dirty="0"/>
              <a:t>元素的事件。</a:t>
            </a:r>
          </a:p>
          <a:p>
            <a:r>
              <a:rPr lang="en-US" altLang="zh-TW" dirty="0"/>
              <a:t>v-on </a:t>
            </a:r>
            <a:r>
              <a:rPr lang="zh-TW" altLang="en-US" dirty="0"/>
              <a:t>可以縮寫為 </a:t>
            </a:r>
            <a:r>
              <a:rPr lang="en-US" altLang="zh-TW" dirty="0"/>
              <a:t>@</a:t>
            </a:r>
            <a:r>
              <a:rPr lang="zh-TW" altLang="en-US" dirty="0"/>
              <a:t>。</a:t>
            </a:r>
          </a:p>
          <a:p>
            <a:r>
              <a:rPr lang="zh-TW" altLang="en-US" dirty="0"/>
              <a:t>支持多種事件：如 </a:t>
            </a:r>
            <a:r>
              <a:rPr lang="en-US" altLang="zh-TW" dirty="0"/>
              <a:t>click</a:t>
            </a:r>
            <a:r>
              <a:rPr lang="zh-TW" altLang="en-US" dirty="0"/>
              <a:t>、</a:t>
            </a:r>
            <a:r>
              <a:rPr lang="en-US" altLang="zh-TW" dirty="0"/>
              <a:t>input</a:t>
            </a:r>
            <a:r>
              <a:rPr lang="zh-TW" altLang="en-US" dirty="0"/>
              <a:t>、</a:t>
            </a:r>
            <a:r>
              <a:rPr lang="en-US" altLang="zh-TW" dirty="0"/>
              <a:t>submit </a:t>
            </a:r>
            <a:r>
              <a:rPr lang="zh-TW" altLang="en-US" dirty="0"/>
              <a:t>等。</a:t>
            </a:r>
          </a:p>
          <a:p>
            <a:r>
              <a:rPr lang="zh-TW" altLang="en-US" dirty="0"/>
              <a:t>事件處理器：</a:t>
            </a:r>
          </a:p>
          <a:p>
            <a:pPr lvl="1"/>
            <a:r>
              <a:rPr lang="zh-TW" altLang="en-US" dirty="0"/>
              <a:t>綁定的函數會接收一個 </a:t>
            </a:r>
            <a:r>
              <a:rPr lang="en-US" altLang="zh-TW" dirty="0"/>
              <a:t>event </a:t>
            </a:r>
            <a:r>
              <a:rPr lang="zh-TW" altLang="en-US" dirty="0"/>
              <a:t>物件作為參數。</a:t>
            </a:r>
          </a:p>
          <a:p>
            <a:pPr lvl="1"/>
            <a:r>
              <a:rPr lang="zh-TW" altLang="en-US" dirty="0"/>
              <a:t>可直接使用簡寫語法，增強代碼可讀性。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899A6D86-6652-42BE-A848-C9C91453BE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事件處理</a:t>
            </a:r>
            <a:r>
              <a:rPr lang="en-US" altLang="zh-TW" dirty="0"/>
              <a:t>v-on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BF5855D7-8B36-491E-9671-956DF7DECD2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439300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11F628E8-4866-4755-A223-8DC2686004F5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實作：按鈕點擊記錄次數</a:t>
            </a:r>
            <a:endParaRPr lang="en-US" altLang="zh-TW" dirty="0"/>
          </a:p>
          <a:p>
            <a:r>
              <a:rPr lang="zh-TW" altLang="en-US" dirty="0"/>
              <a:t>檔案：</a:t>
            </a:r>
            <a:r>
              <a:rPr lang="en-US" altLang="zh-TW" dirty="0"/>
              <a:t>v-on_button_count.html</a:t>
            </a:r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899A6D86-6652-42BE-A848-C9C91453BE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事件處理</a:t>
            </a:r>
            <a:r>
              <a:rPr lang="en-US" altLang="zh-TW" dirty="0"/>
              <a:t>v-on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BF5855D7-8B36-491E-9671-956DF7DECD2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9D4C943F-E58B-48B6-8A1E-02576DE693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7690" y="1841299"/>
            <a:ext cx="6890128" cy="4196622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27BDFF2A-4923-485A-88E8-3C6B0305EB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9975" y="1909762"/>
            <a:ext cx="1352550" cy="9239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234641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11F628E8-4866-4755-A223-8DC2686004F5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實作：增加與減少數值</a:t>
            </a:r>
          </a:p>
          <a:p>
            <a:r>
              <a:rPr lang="zh-TW" altLang="en-US" dirty="0"/>
              <a:t>檔案：</a:t>
            </a:r>
            <a:r>
              <a:rPr lang="en-US" altLang="zh-TW" dirty="0"/>
              <a:t>v-on_Increase_Decreas_num.html</a:t>
            </a:r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899A6D86-6652-42BE-A848-C9C91453BE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事件處理</a:t>
            </a:r>
            <a:r>
              <a:rPr lang="en-US" altLang="zh-TW" dirty="0"/>
              <a:t>v-on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BF5855D7-8B36-491E-9671-956DF7DECD2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F67230A0-8698-4090-9146-5378DE36D4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742" y="1743074"/>
            <a:ext cx="5929783" cy="4990411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B5ABB4DF-60CF-418C-9586-6DB1314BB5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7025" y="1743074"/>
            <a:ext cx="1562100" cy="10668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501322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11F628E8-4866-4755-A223-8DC2686004F5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實作：鍵盤輸入同步顯示</a:t>
            </a:r>
          </a:p>
          <a:p>
            <a:r>
              <a:rPr lang="zh-TW" altLang="en-US" dirty="0"/>
              <a:t>檔案：</a:t>
            </a:r>
            <a:r>
              <a:rPr lang="en-US" altLang="zh-TW" dirty="0"/>
              <a:t>v-on_Synchronized_Display.html</a:t>
            </a:r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899A6D86-6652-42BE-A848-C9C91453BE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事件處理</a:t>
            </a:r>
            <a:r>
              <a:rPr lang="en-US" altLang="zh-TW" dirty="0"/>
              <a:t>v-on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BF5855D7-8B36-491E-9671-956DF7DECD2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0263EA4-47A0-4E11-BC7C-B1EBC36A7D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778" y="1830050"/>
            <a:ext cx="6923780" cy="4523125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6CBDE272-9669-4F0E-883A-F8C119F61D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8112" y="1830050"/>
            <a:ext cx="2610607" cy="10846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085844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2523EED7-DD4E-444B-9B6E-0230F177A69E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0" y="973384"/>
            <a:ext cx="9401172" cy="1779341"/>
          </a:xfrm>
        </p:spPr>
        <p:txBody>
          <a:bodyPr/>
          <a:lstStyle/>
          <a:p>
            <a:r>
              <a:rPr lang="en-US" altLang="zh-TW" dirty="0"/>
              <a:t>v-model </a:t>
            </a:r>
            <a:r>
              <a:rPr lang="zh-TW" altLang="en-US" dirty="0"/>
              <a:t>是 </a:t>
            </a:r>
            <a:r>
              <a:rPr lang="en-US" altLang="zh-TW" dirty="0"/>
              <a:t>Vue </a:t>
            </a:r>
            <a:r>
              <a:rPr lang="zh-TW" altLang="en-US" dirty="0"/>
              <a:t>提供的雙向資料綁定指令。</a:t>
            </a:r>
          </a:p>
          <a:p>
            <a:r>
              <a:rPr lang="zh-TW" altLang="en-US" dirty="0"/>
              <a:t>用於表單元素（</a:t>
            </a:r>
            <a:r>
              <a:rPr lang="en-US" altLang="zh-TW" dirty="0"/>
              <a:t>input</a:t>
            </a:r>
            <a:r>
              <a:rPr lang="zh-TW" altLang="en-US" dirty="0"/>
              <a:t>、</a:t>
            </a:r>
            <a:r>
              <a:rPr lang="en-US" altLang="zh-TW" dirty="0"/>
              <a:t>radio</a:t>
            </a:r>
            <a:r>
              <a:rPr lang="zh-TW" altLang="en-US" dirty="0"/>
              <a:t>、</a:t>
            </a:r>
            <a:r>
              <a:rPr lang="en-US" altLang="zh-TW" dirty="0"/>
              <a:t>checkbox</a:t>
            </a:r>
            <a:r>
              <a:rPr lang="zh-TW" altLang="en-US" dirty="0"/>
              <a:t>、</a:t>
            </a:r>
            <a:r>
              <a:rPr lang="en-US" altLang="zh-TW" dirty="0" err="1"/>
              <a:t>textarea</a:t>
            </a:r>
            <a:r>
              <a:rPr lang="zh-TW" altLang="en-US" dirty="0"/>
              <a:t>、</a:t>
            </a:r>
            <a:r>
              <a:rPr lang="en-US" altLang="zh-TW" dirty="0"/>
              <a:t>select</a:t>
            </a:r>
            <a:r>
              <a:rPr lang="zh-TW" altLang="en-US" dirty="0"/>
              <a:t>）與資料的雙向同步。</a:t>
            </a:r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65D61B13-6C97-4C8B-AD2E-F9E12A077B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v-model </a:t>
            </a:r>
            <a:r>
              <a:rPr lang="zh-TW" altLang="en-US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雙向綁定</a:t>
            </a:r>
            <a:r>
              <a:rPr lang="en-US" altLang="zh-TW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(</a:t>
            </a:r>
            <a:r>
              <a:rPr lang="zh-TW" altLang="en-US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表單</a:t>
            </a:r>
            <a:r>
              <a:rPr lang="en-US" altLang="zh-TW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)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453C4F0C-5715-4DF5-9F94-79465CE2E08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EA7C902-A36E-4F72-96C5-0EB70B0DEA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2647" y="323850"/>
            <a:ext cx="1793061" cy="621030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13560758-A6F7-4FE0-B2C5-A7DD17C01A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7575" y="1786763"/>
            <a:ext cx="6147615" cy="4985512"/>
          </a:xfrm>
          <a:prstGeom prst="rect">
            <a:avLst/>
          </a:prstGeom>
        </p:spPr>
      </p:pic>
      <p:sp>
        <p:nvSpPr>
          <p:cNvPr id="9" name="內容版面配置區 1">
            <a:extLst>
              <a:ext uri="{FF2B5EF4-FFF2-40B4-BE49-F238E27FC236}">
                <a16:creationId xmlns:a16="http://schemas.microsoft.com/office/drawing/2014/main" id="{62E43C7F-BE25-44E7-A801-F3798DE7C876}"/>
              </a:ext>
            </a:extLst>
          </p:cNvPr>
          <p:cNvSpPr txBox="1">
            <a:spLocks/>
          </p:cNvSpPr>
          <p:nvPr/>
        </p:nvSpPr>
        <p:spPr>
          <a:xfrm>
            <a:off x="-3993" y="1722056"/>
            <a:ext cx="3394893" cy="50387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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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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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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v-model </a:t>
            </a:r>
            <a:r>
              <a:rPr lang="zh-TW" altLang="en-US" dirty="0"/>
              <a:t>不需要寫事件處理器和資料更新邏輯，自動完成雙向同步。</a:t>
            </a:r>
          </a:p>
          <a:p>
            <a:pPr lvl="1"/>
            <a:r>
              <a:rPr lang="zh-TW" altLang="en-US" dirty="0"/>
              <a:t>當使用者在表單元素中輸入時，資料會自動更新。</a:t>
            </a:r>
          </a:p>
          <a:p>
            <a:pPr lvl="1"/>
            <a:r>
              <a:rPr lang="zh-TW" altLang="en-US" dirty="0"/>
              <a:t>資料更新後，視圖也會自動反映新的數據。</a:t>
            </a:r>
            <a:endParaRPr lang="en-US" altLang="zh-TW" dirty="0"/>
          </a:p>
          <a:p>
            <a:r>
              <a:rPr lang="zh-TW" altLang="en-US" dirty="0"/>
              <a:t>實作：</a:t>
            </a:r>
            <a:r>
              <a:rPr lang="en-US" altLang="zh-TW" dirty="0"/>
              <a:t>v-model_form.html</a:t>
            </a:r>
            <a:endParaRPr lang="zh-TW" altLang="en-US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411781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44C14AE7-6562-4C51-83BF-1CC8D23D205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zh-TW" sz="1800" kern="1200" baseline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課程相關所有範例：</a:t>
            </a:r>
            <a:r>
              <a:rPr lang="en-US" altLang="zh-TW" sz="1800" kern="1200" baseline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https://github.com/kcwc1029/blog-web.git</a:t>
            </a:r>
            <a:endParaRPr lang="zh-TW" altLang="zh-TW" sz="1800" dirty="0">
              <a:effectLst/>
            </a:endParaRPr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E5F302C9-F345-4B33-B7A3-CE3C4FEA6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Note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3906CDB9-2062-484A-9DB0-4FA3B655C68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489557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2523EED7-DD4E-444B-9B6E-0230F177A69E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0" y="973384"/>
            <a:ext cx="9401172" cy="1779341"/>
          </a:xfrm>
        </p:spPr>
        <p:txBody>
          <a:bodyPr/>
          <a:lstStyle/>
          <a:p>
            <a:r>
              <a:rPr lang="zh-TW" altLang="en-US" dirty="0"/>
              <a:t>實作：</a:t>
            </a:r>
            <a:r>
              <a:rPr lang="en-US" altLang="zh-TW" dirty="0"/>
              <a:t>v-model_form.html</a:t>
            </a:r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65D61B13-6C97-4C8B-AD2E-F9E12A077B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v-model </a:t>
            </a:r>
            <a:r>
              <a:rPr lang="zh-TW" altLang="en-US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雙向綁定</a:t>
            </a:r>
            <a:r>
              <a:rPr lang="en-US" altLang="zh-TW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(</a:t>
            </a:r>
            <a:r>
              <a:rPr lang="zh-TW" altLang="en-US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表單</a:t>
            </a:r>
            <a:r>
              <a:rPr lang="en-US" altLang="zh-TW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)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453C4F0C-5715-4DF5-9F94-79465CE2E08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59A2D276-E04C-4E94-BD61-280E45221E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" y="1434505"/>
            <a:ext cx="4171950" cy="1610619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634B9F0C-00A5-46A3-B523-163FA4571A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75" y="4324351"/>
            <a:ext cx="6300917" cy="2421576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63FA9AE1-B7F4-469E-937A-6132A68BD9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4850" y="1434505"/>
            <a:ext cx="7162275" cy="2756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8656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2523EED7-DD4E-444B-9B6E-0230F177A69E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0" y="973384"/>
            <a:ext cx="9401172" cy="1779341"/>
          </a:xfrm>
        </p:spPr>
        <p:txBody>
          <a:bodyPr/>
          <a:lstStyle/>
          <a:p>
            <a:r>
              <a:rPr lang="zh-TW" altLang="en-US" dirty="0"/>
              <a:t>實作：</a:t>
            </a:r>
            <a:r>
              <a:rPr lang="en-US" altLang="zh-TW" dirty="0"/>
              <a:t>v-model_form.html</a:t>
            </a:r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65D61B13-6C97-4C8B-AD2E-F9E12A077B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v-model </a:t>
            </a:r>
            <a:r>
              <a:rPr lang="zh-TW" altLang="en-US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雙向綁定</a:t>
            </a:r>
            <a:r>
              <a:rPr lang="en-US" altLang="zh-TW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(</a:t>
            </a:r>
            <a:r>
              <a:rPr lang="zh-TW" altLang="en-US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表單</a:t>
            </a:r>
            <a:r>
              <a:rPr lang="en-US" altLang="zh-TW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)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453C4F0C-5715-4DF5-9F94-79465CE2E08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0A5638D-EDB9-4238-993B-A1EDE80FF5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" y="1373897"/>
            <a:ext cx="5496867" cy="2979027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61052E36-6F59-4C6F-A73E-CD1500BA6C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" y="4626939"/>
            <a:ext cx="8953500" cy="2124059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1B78114C-04BF-4B2C-9461-E4687ACB25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7375" y="1373897"/>
            <a:ext cx="6410325" cy="3278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6966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5A81BD9D-B6F3-4174-9D18-A5AA72A9030D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0" y="973384"/>
            <a:ext cx="11201400" cy="4684466"/>
          </a:xfrm>
        </p:spPr>
        <p:txBody>
          <a:bodyPr/>
          <a:lstStyle/>
          <a:p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修飾字是對 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v-model 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的進一步優化，處理輸入數據的特殊需求。</a:t>
            </a:r>
            <a:endParaRPr lang="en-US" altLang="zh-TW" sz="18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Lazy</a:t>
            </a:r>
            <a:r>
              <a:rPr lang="zh-TW" altLang="en-US" dirty="0">
                <a:cs typeface="王漢宗顏楷體"/>
                <a:sym typeface="王漢宗顏楷體"/>
              </a:rPr>
              <a:t>：</a:t>
            </a:r>
            <a:endParaRPr lang="en-US" altLang="zh-TW" dirty="0">
              <a:cs typeface="王漢宗顏楷體"/>
              <a:sym typeface="王漢宗顏楷體"/>
            </a:endParaRPr>
          </a:p>
          <a:p>
            <a:pPr lvl="1"/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預設情況下，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v-model 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監聽的是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input 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事件，使用者每敲擊一次鍵盤就會觸發數據更新。</a:t>
            </a:r>
          </a:p>
          <a:p>
            <a:pPr lvl="1"/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使用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lazy 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修飾字後，改為在按下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Enter 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鍵時才更新數據。</a:t>
            </a:r>
          </a:p>
          <a:p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Trim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：去除輸入值的首尾空白字元，並同步到數據。</a:t>
            </a:r>
            <a:endParaRPr lang="en-US" altLang="zh-TW" dirty="0">
              <a:cs typeface="王漢宗顏楷體"/>
              <a:sym typeface="王漢宗顏楷體"/>
            </a:endParaRPr>
          </a:p>
          <a:p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Number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：將輸入值自動轉換為數字類型，避免字符串類型的數字導致運算問題。</a:t>
            </a:r>
            <a:endParaRPr lang="en-US" altLang="zh-TW" sz="18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endParaRPr lang="en-US" altLang="zh-TW" sz="18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endParaRPr lang="en-US" altLang="zh-TW" sz="18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lvl="1"/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0D9254E5-ACF5-4A9E-A515-EDFB15380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V-model </a:t>
            </a:r>
            <a:r>
              <a:rPr lang="zh-TW" altLang="en-US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修飾字 </a:t>
            </a:r>
            <a:r>
              <a:rPr lang="en-US" altLang="zh-TW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(Modifiers)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DC5749A7-3B7E-4661-9633-AF05C8DA5BB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037234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5A81BD9D-B6F3-4174-9D18-A5AA72A9030D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0" y="973384"/>
            <a:ext cx="7791450" cy="4684466"/>
          </a:xfrm>
        </p:spPr>
        <p:txBody>
          <a:bodyPr/>
          <a:lstStyle/>
          <a:p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實作</a:t>
            </a:r>
            <a:r>
              <a:rPr lang="zh-TW" altLang="en-US" dirty="0">
                <a:cs typeface="王漢宗顏楷體"/>
                <a:sym typeface="王漢宗顏楷體"/>
              </a:rPr>
              <a:t>：</a:t>
            </a:r>
            <a:r>
              <a:rPr lang="en-US" altLang="zh-TW" dirty="0">
                <a:cs typeface="王漢宗顏楷體"/>
                <a:sym typeface="王漢宗顏楷體"/>
              </a:rPr>
              <a:t>v-model_Modifiers.html</a:t>
            </a:r>
          </a:p>
          <a:p>
            <a:endParaRPr lang="en-US" altLang="zh-TW" sz="18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endParaRPr lang="en-US" altLang="zh-TW" sz="18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lvl="1"/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0D9254E5-ACF5-4A9E-A515-EDFB15380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V-model </a:t>
            </a:r>
            <a:r>
              <a:rPr lang="zh-TW" altLang="en-US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修飾字 </a:t>
            </a:r>
            <a:r>
              <a:rPr lang="en-US" altLang="zh-TW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(Modifiers)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DC5749A7-3B7E-4661-9633-AF05C8DA5BB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B0A284A-B64A-4BFB-BC51-90B1AFF94D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9608" y="1078159"/>
            <a:ext cx="3524742" cy="511563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DCBFC152-4FD9-43CC-AE26-12EAB9D1AE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532" y="1397917"/>
            <a:ext cx="7527617" cy="5279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1578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5A81BD9D-B6F3-4174-9D18-A5AA72A9030D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0" y="973384"/>
            <a:ext cx="7791450" cy="4684466"/>
          </a:xfrm>
        </p:spPr>
        <p:txBody>
          <a:bodyPr/>
          <a:lstStyle/>
          <a:p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實作</a:t>
            </a:r>
            <a:r>
              <a:rPr lang="zh-TW" altLang="en-US" dirty="0">
                <a:cs typeface="王漢宗顏楷體"/>
                <a:sym typeface="王漢宗顏楷體"/>
              </a:rPr>
              <a:t>：</a:t>
            </a:r>
            <a:r>
              <a:rPr lang="en-US" altLang="zh-TW" dirty="0">
                <a:cs typeface="王漢宗顏楷體"/>
                <a:sym typeface="王漢宗顏楷體"/>
              </a:rPr>
              <a:t>v-model_Modifiers.html</a:t>
            </a:r>
          </a:p>
          <a:p>
            <a:endParaRPr lang="en-US" altLang="zh-TW" sz="18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endParaRPr lang="en-US" altLang="zh-TW" sz="18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lvl="1"/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0D9254E5-ACF5-4A9E-A515-EDFB15380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V-model </a:t>
            </a:r>
            <a:r>
              <a:rPr lang="zh-TW" altLang="en-US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修飾字 </a:t>
            </a:r>
            <a:r>
              <a:rPr lang="en-US" altLang="zh-TW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(Modifiers)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DC5749A7-3B7E-4661-9633-AF05C8DA5BB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6AFDB08B-E877-4687-A81B-0A28D3B7E0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226" y="1397000"/>
            <a:ext cx="5373034" cy="1762453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45378772-FE22-412D-8AFC-CEF150F381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226" y="3181865"/>
            <a:ext cx="5373034" cy="1762453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903EFBF7-FBF2-4626-BB88-DDA15BAB1E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225" y="4980784"/>
            <a:ext cx="5919565" cy="1877216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7D6CFF93-BEBA-4D7C-A861-697B0F0BB0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5842" y="1397000"/>
            <a:ext cx="6417992" cy="3565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5271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07B94FF8-D034-4A13-88DE-8D182454FD2D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在 </a:t>
            </a:r>
            <a:r>
              <a:rPr lang="en-US" altLang="zh-TW" dirty="0"/>
              <a:t>Vue </a:t>
            </a:r>
            <a:r>
              <a:rPr lang="zh-TW" altLang="en-US" dirty="0"/>
              <a:t>中，事件修飾符 用來處理事件的默認行為，讓我們更簡潔地控制事件。例如：</a:t>
            </a:r>
          </a:p>
          <a:p>
            <a:pPr lvl="1"/>
            <a:r>
              <a:rPr lang="zh-TW" altLang="en-US" dirty="0"/>
              <a:t>阻止事件的默認行為：如防止 </a:t>
            </a:r>
            <a:r>
              <a:rPr lang="en-US" altLang="zh-TW" dirty="0"/>
              <a:t>&lt;form&gt; </a:t>
            </a:r>
            <a:r>
              <a:rPr lang="zh-TW" altLang="en-US" dirty="0"/>
              <a:t>提交時重新加載網頁。</a:t>
            </a:r>
          </a:p>
          <a:p>
            <a:pPr lvl="1"/>
            <a:r>
              <a:rPr lang="zh-TW" altLang="en-US" dirty="0"/>
              <a:t>只處理特定事件：如按下 </a:t>
            </a:r>
            <a:r>
              <a:rPr lang="en-US" altLang="zh-TW" dirty="0"/>
              <a:t>Enter </a:t>
            </a:r>
            <a:r>
              <a:rPr lang="zh-TW" altLang="en-US" dirty="0"/>
              <a:t>鍵才執行事件。</a:t>
            </a:r>
          </a:p>
          <a:p>
            <a:r>
              <a:rPr lang="en-US" altLang="zh-TW" dirty="0" err="1"/>
              <a:t>v-on:submit.prevent</a:t>
            </a:r>
            <a:r>
              <a:rPr lang="en-US" altLang="zh-TW" dirty="0"/>
              <a:t>=“</a:t>
            </a:r>
            <a:r>
              <a:rPr lang="en-US" altLang="zh-TW" dirty="0" err="1"/>
              <a:t>func</a:t>
            </a:r>
            <a:r>
              <a:rPr lang="en-US" altLang="zh-TW" dirty="0"/>
              <a:t>”</a:t>
            </a:r>
            <a:r>
              <a:rPr lang="zh-TW" altLang="en-US" dirty="0"/>
              <a:t>：阻止事件的默認行為，例如表單提交。</a:t>
            </a:r>
          </a:p>
          <a:p>
            <a:r>
              <a:rPr lang="en-US" altLang="zh-TW" dirty="0" err="1"/>
              <a:t>v-on:click.stop</a:t>
            </a:r>
            <a:r>
              <a:rPr lang="en-US" altLang="zh-TW" dirty="0"/>
              <a:t>=“</a:t>
            </a:r>
            <a:r>
              <a:rPr lang="en-US" altLang="zh-TW" dirty="0" err="1"/>
              <a:t>func</a:t>
            </a:r>
            <a:r>
              <a:rPr lang="en-US" altLang="zh-TW" dirty="0"/>
              <a:t>”</a:t>
            </a:r>
            <a:r>
              <a:rPr lang="zh-TW" altLang="en-US" dirty="0"/>
              <a:t>：阻止事件冒泡（向上傳遞）。</a:t>
            </a:r>
          </a:p>
          <a:p>
            <a:r>
              <a:rPr lang="en-US" altLang="zh-TW" dirty="0" err="1"/>
              <a:t>v-on:click.once</a:t>
            </a:r>
            <a:r>
              <a:rPr lang="en-US" altLang="zh-TW" dirty="0"/>
              <a:t>=“</a:t>
            </a:r>
            <a:r>
              <a:rPr lang="en-US" altLang="zh-TW" dirty="0" err="1"/>
              <a:t>func</a:t>
            </a:r>
            <a:r>
              <a:rPr lang="en-US" altLang="zh-TW" dirty="0"/>
              <a:t>”</a:t>
            </a:r>
            <a:r>
              <a:rPr lang="zh-TW" altLang="en-US" dirty="0"/>
              <a:t>：事件只會觸發一次。</a:t>
            </a:r>
          </a:p>
          <a:p>
            <a:r>
              <a:rPr lang="en-US" altLang="zh-TW" dirty="0" err="1"/>
              <a:t>v-on:click.capture</a:t>
            </a:r>
            <a:r>
              <a:rPr lang="en-US" altLang="zh-TW" dirty="0"/>
              <a:t>=“</a:t>
            </a:r>
            <a:r>
              <a:rPr lang="en-US" altLang="zh-TW" dirty="0" err="1"/>
              <a:t>func</a:t>
            </a:r>
            <a:r>
              <a:rPr lang="en-US" altLang="zh-TW" dirty="0"/>
              <a:t>”</a:t>
            </a:r>
            <a:r>
              <a:rPr lang="zh-TW" altLang="en-US" dirty="0"/>
              <a:t>：在捕獲階段觸發事件，而非冒泡階段。</a:t>
            </a:r>
          </a:p>
          <a:p>
            <a:r>
              <a:rPr lang="en-US" altLang="zh-TW" dirty="0" err="1"/>
              <a:t>v-on:click.self</a:t>
            </a:r>
            <a:r>
              <a:rPr lang="en-US" altLang="zh-TW" dirty="0"/>
              <a:t>=“</a:t>
            </a:r>
            <a:r>
              <a:rPr lang="en-US" altLang="zh-TW" dirty="0" err="1"/>
              <a:t>func</a:t>
            </a:r>
            <a:r>
              <a:rPr lang="en-US" altLang="zh-TW" dirty="0"/>
              <a:t>”</a:t>
            </a:r>
            <a:r>
              <a:rPr lang="zh-TW" altLang="en-US" dirty="0"/>
              <a:t>：只在自身元素上觸發事件。</a:t>
            </a:r>
          </a:p>
          <a:p>
            <a:r>
              <a:rPr lang="en-US" altLang="zh-TW" dirty="0" err="1"/>
              <a:t>v-on:keyup.enter</a:t>
            </a:r>
            <a:r>
              <a:rPr lang="en-US" altLang="zh-TW" dirty="0"/>
              <a:t>=“</a:t>
            </a:r>
            <a:r>
              <a:rPr lang="en-US" altLang="zh-TW" dirty="0" err="1"/>
              <a:t>func</a:t>
            </a:r>
            <a:r>
              <a:rPr lang="en-US" altLang="zh-TW" dirty="0"/>
              <a:t>”</a:t>
            </a:r>
            <a:r>
              <a:rPr lang="zh-TW" altLang="en-US" dirty="0"/>
              <a:t>：監聽鍵盤按下 </a:t>
            </a:r>
            <a:r>
              <a:rPr lang="en-US" altLang="zh-TW" dirty="0"/>
              <a:t>Enter </a:t>
            </a:r>
            <a:r>
              <a:rPr lang="zh-TW" altLang="en-US" dirty="0"/>
              <a:t>鍵。</a:t>
            </a:r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9887D81C-49CA-41D9-8D9A-80B318AEE2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事件修飾符</a:t>
            </a:r>
            <a:r>
              <a:rPr lang="en-US" altLang="zh-TW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Event Modifier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5D478988-58C4-418D-9D30-4F763F57CF0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259531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C1A367E4-A6F9-4D73-BB07-DDCAC7EF958F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實作：</a:t>
            </a:r>
            <a:r>
              <a:rPr lang="en-US" altLang="zh-TW" dirty="0" err="1"/>
              <a:t>v-on:keyup.enter</a:t>
            </a:r>
            <a:r>
              <a:rPr lang="en-US" altLang="zh-TW" dirty="0"/>
              <a:t>=“</a:t>
            </a:r>
            <a:r>
              <a:rPr lang="en-US" altLang="zh-TW" dirty="0" err="1"/>
              <a:t>func</a:t>
            </a:r>
            <a:r>
              <a:rPr lang="en-US" altLang="zh-TW" dirty="0"/>
              <a:t>”</a:t>
            </a:r>
            <a:r>
              <a:rPr lang="zh-TW" altLang="en-US" dirty="0"/>
              <a:t>：監聽鍵盤按下 </a:t>
            </a:r>
            <a:r>
              <a:rPr lang="en-US" altLang="zh-TW" dirty="0"/>
              <a:t>Enter </a:t>
            </a:r>
            <a:r>
              <a:rPr lang="zh-TW" altLang="en-US" dirty="0"/>
              <a:t>鍵。</a:t>
            </a:r>
          </a:p>
          <a:p>
            <a:r>
              <a:rPr lang="zh-TW" altLang="en-US" dirty="0"/>
              <a:t>檔案：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</a:rPr>
              <a:t>Event_Modifier_Enter.html</a:t>
            </a:r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37FBAD92-55DC-4023-8795-9B359656B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事件修飾符</a:t>
            </a:r>
            <a:r>
              <a:rPr lang="en-US" altLang="zh-TW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Event Modifier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4A91D480-79E1-48A9-93E0-C18740E5FED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11D8BD69-5EFB-46AE-9EB4-F3CB449621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514" y="1790063"/>
            <a:ext cx="9354856" cy="4563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0797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C1A367E4-A6F9-4D73-BB07-DDCAC7EF958F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實作：</a:t>
            </a:r>
            <a:r>
              <a:rPr lang="en-US" altLang="zh-TW" dirty="0" err="1"/>
              <a:t>v-on:submit.prevent</a:t>
            </a:r>
            <a:r>
              <a:rPr lang="en-US" altLang="zh-TW" dirty="0"/>
              <a:t>=“</a:t>
            </a:r>
            <a:r>
              <a:rPr lang="en-US" altLang="zh-TW" dirty="0" err="1"/>
              <a:t>func</a:t>
            </a:r>
            <a:r>
              <a:rPr lang="en-US" altLang="zh-TW" dirty="0"/>
              <a:t>”</a:t>
            </a:r>
            <a:r>
              <a:rPr lang="zh-TW" altLang="en-US" dirty="0"/>
              <a:t>：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防止表單提交後網頁刷新</a:t>
            </a:r>
            <a:endParaRPr lang="en-US" altLang="zh-TW" sz="18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r>
              <a:rPr lang="zh-TW" altLang="en-US" dirty="0"/>
              <a:t>檔案：</a:t>
            </a:r>
            <a:r>
              <a:rPr lang="en-US" altLang="zh-TW" sz="1800" dirty="0" err="1">
                <a:latin typeface="Times New Roman" panose="02020603050405020304" pitchFamily="18" charset="0"/>
                <a:ea typeface="標楷體" panose="03000509000000000000" pitchFamily="65" charset="-120"/>
              </a:rPr>
              <a:t>Event_Modifier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</a:rPr>
              <a:t>_ Prevent.html</a:t>
            </a:r>
          </a:p>
          <a:p>
            <a:endParaRPr lang="zh-TW" altLang="en-US" dirty="0"/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37FBAD92-55DC-4023-8795-9B359656B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事件修飾符</a:t>
            </a:r>
            <a:r>
              <a:rPr lang="en-US" altLang="zh-TW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Event Modifier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4A91D480-79E1-48A9-93E0-C18740E5FED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217399" y="2366174"/>
            <a:ext cx="2790825" cy="323850"/>
          </a:xfrm>
        </p:spPr>
        <p:txBody>
          <a:bodyPr>
            <a:normAutofit lnSpcReduction="10000"/>
          </a:bodyPr>
          <a:lstStyle/>
          <a:p>
            <a:r>
              <a:rPr lang="zh-TW" altLang="en-US" dirty="0"/>
              <a:t>自動跳轉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FAE575E5-5576-4BFC-B0D5-13B1233FEA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7824" y="1050830"/>
            <a:ext cx="3200400" cy="1152525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1DBDFAA9-58C2-4048-8FAB-0761A7525F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8340" y="2715836"/>
            <a:ext cx="5209884" cy="101381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文字版面配置區 3">
            <a:extLst>
              <a:ext uri="{FF2B5EF4-FFF2-40B4-BE49-F238E27FC236}">
                <a16:creationId xmlns:a16="http://schemas.microsoft.com/office/drawing/2014/main" id="{90085F29-5AD7-4CE9-8EAD-0C93CBFF309A}"/>
              </a:ext>
            </a:extLst>
          </p:cNvPr>
          <p:cNvSpPr txBox="1">
            <a:spLocks/>
          </p:cNvSpPr>
          <p:nvPr/>
        </p:nvSpPr>
        <p:spPr>
          <a:xfrm>
            <a:off x="8620499" y="3783882"/>
            <a:ext cx="2790825" cy="32385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v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v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/>
              <a:t>關閉自動跳轉，改</a:t>
            </a:r>
            <a:r>
              <a:rPr lang="en-US" altLang="zh-TW" dirty="0"/>
              <a:t>alert</a:t>
            </a:r>
            <a:endParaRPr lang="zh-TW" altLang="en-US" dirty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2CB0DBD8-46A9-4187-A04A-9916E7E8FB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776" y="1697570"/>
            <a:ext cx="6697010" cy="4820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9227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C1A367E4-A6F9-4D73-BB07-DDCAC7EF958F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實作：</a:t>
            </a:r>
            <a:r>
              <a:rPr lang="en-US" altLang="zh-TW" dirty="0" err="1"/>
              <a:t>v-on:click.once</a:t>
            </a:r>
            <a:r>
              <a:rPr lang="en-US" altLang="zh-TW" dirty="0"/>
              <a:t>=“</a:t>
            </a:r>
            <a:r>
              <a:rPr lang="en-US" altLang="zh-TW" dirty="0" err="1"/>
              <a:t>func</a:t>
            </a:r>
            <a:r>
              <a:rPr lang="en-US" altLang="zh-TW" dirty="0"/>
              <a:t>”</a:t>
            </a:r>
            <a:r>
              <a:rPr lang="zh-TW" altLang="en-US" dirty="0"/>
              <a:t>：事件只會觸發一次。 檔案：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</a:rPr>
              <a:t>v-once.html</a:t>
            </a:r>
          </a:p>
          <a:p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</a:rPr>
              <a:t>v-once 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</a:rPr>
              <a:t>指令讓 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</a:rPr>
              <a:t>Vue 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</a:rPr>
              <a:t>只渲染一次元素或組件，後續的數據更新不會再影響該元素的內容。</a:t>
            </a:r>
          </a:p>
          <a:p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</a:rPr>
              <a:t>適合用於靜態內容或不需要隨數據變動的部分，減少渲染開銷，提高性能。</a:t>
            </a:r>
          </a:p>
          <a:p>
            <a:endParaRPr lang="en-US" altLang="zh-TW" sz="18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endParaRPr lang="zh-TW" altLang="en-US" dirty="0"/>
          </a:p>
          <a:p>
            <a:endParaRPr lang="zh-TW" altLang="en-US" dirty="0"/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37FBAD92-55DC-4023-8795-9B359656B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事件修飾符</a:t>
            </a:r>
            <a:r>
              <a:rPr lang="en-US" altLang="zh-TW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Event Modifier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4A91D480-79E1-48A9-93E0-C18740E5FED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E7D04F72-0C7B-44BD-80D5-E570EEC1BA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06" t="32959" r="32781"/>
          <a:stretch/>
        </p:blipFill>
        <p:spPr>
          <a:xfrm>
            <a:off x="9108141" y="1160930"/>
            <a:ext cx="2752165" cy="239796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655E417B-2DE2-4521-9486-A7B43C2FA1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2" y="2203712"/>
            <a:ext cx="9007018" cy="2710368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9694A1B7-151B-4A09-BA3D-9215957878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3499" y="4604464"/>
            <a:ext cx="4231885" cy="2253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5565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C1A367E4-A6F9-4D73-BB07-DDCAC7EF958F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0" y="973384"/>
            <a:ext cx="3162300" cy="3379541"/>
          </a:xfrm>
        </p:spPr>
        <p:txBody>
          <a:bodyPr/>
          <a:lstStyle/>
          <a:p>
            <a:r>
              <a:rPr lang="zh-TW" altLang="en-US" dirty="0"/>
              <a:t>在 </a:t>
            </a:r>
            <a:r>
              <a:rPr lang="en-US" altLang="zh-TW" dirty="0"/>
              <a:t>Vue 3 </a:t>
            </a:r>
            <a:r>
              <a:rPr lang="zh-TW" altLang="en-US" dirty="0"/>
              <a:t>中，透過 </a:t>
            </a:r>
            <a:r>
              <a:rPr lang="en-US" altLang="zh-TW" dirty="0"/>
              <a:t>:class </a:t>
            </a:r>
            <a:r>
              <a:rPr lang="zh-TW" altLang="en-US" dirty="0"/>
              <a:t>可以輕鬆切換元素的 </a:t>
            </a:r>
            <a:r>
              <a:rPr lang="en-US" altLang="zh-TW" dirty="0"/>
              <a:t>CSS </a:t>
            </a:r>
            <a:r>
              <a:rPr lang="zh-TW" altLang="en-US" dirty="0"/>
              <a:t>類別，語法支援：</a:t>
            </a:r>
          </a:p>
          <a:p>
            <a:pPr lvl="1"/>
            <a:r>
              <a:rPr lang="zh-TW" altLang="en-US" dirty="0"/>
              <a:t>單一類別：直接指定字串。</a:t>
            </a:r>
          </a:p>
          <a:p>
            <a:pPr lvl="1"/>
            <a:r>
              <a:rPr lang="zh-TW" altLang="en-US" dirty="0"/>
              <a:t>條件類別：根據條件切換類別。</a:t>
            </a:r>
          </a:p>
          <a:p>
            <a:pPr lvl="1"/>
            <a:r>
              <a:rPr lang="zh-TW" altLang="en-US" dirty="0"/>
              <a:t>多個類別：使用陣列來同時添加多個類別。</a:t>
            </a:r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37FBAD92-55DC-4023-8795-9B359656B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CSS </a:t>
            </a:r>
            <a:r>
              <a:rPr lang="zh-TW" altLang="en-US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綁定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4A91D480-79E1-48A9-93E0-C18740E5FED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2AF4FC39-DC32-432B-98A6-92B7B23824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410" y="973384"/>
            <a:ext cx="9007065" cy="5884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06713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0AEC82F7-2DFF-4438-8BB9-8212FCBCAA9C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altLang="zh-TW" dirty="0"/>
              <a:t>Vue.js </a:t>
            </a:r>
            <a:r>
              <a:rPr lang="zh-TW" altLang="en-US" dirty="0"/>
              <a:t>是一款漸進式框架，主要用於構建用戶介面的視圖層。</a:t>
            </a:r>
          </a:p>
          <a:p>
            <a:r>
              <a:rPr lang="zh-TW" altLang="en-US" dirty="0"/>
              <a:t>核心概念包括：</a:t>
            </a:r>
          </a:p>
          <a:p>
            <a:pPr lvl="1"/>
            <a:r>
              <a:rPr lang="zh-TW" altLang="en-US" dirty="0"/>
              <a:t>響應式資料綁定：可以自動同步資料和 </a:t>
            </a:r>
            <a:r>
              <a:rPr lang="en-US" altLang="zh-TW" dirty="0"/>
              <a:t>DOM</a:t>
            </a:r>
            <a:r>
              <a:rPr lang="zh-TW" altLang="en-US" dirty="0"/>
              <a:t>。</a:t>
            </a:r>
          </a:p>
          <a:p>
            <a:pPr lvl="1"/>
            <a:r>
              <a:rPr lang="zh-TW" altLang="en-US" dirty="0"/>
              <a:t>組件系統：支持模組化開發，便於應用的靈活擴展。</a:t>
            </a:r>
          </a:p>
          <a:p>
            <a:r>
              <a:rPr lang="en-US" altLang="zh-TW" dirty="0"/>
              <a:t>Vue.js </a:t>
            </a:r>
            <a:r>
              <a:rPr lang="zh-TW" altLang="en-US" dirty="0"/>
              <a:t>支持 </a:t>
            </a:r>
            <a:r>
              <a:rPr lang="en-US" altLang="zh-TW" dirty="0"/>
              <a:t>MVVM </a:t>
            </a:r>
            <a:r>
              <a:rPr lang="zh-TW" altLang="en-US" dirty="0"/>
              <a:t>模式，通過資料綁定和 </a:t>
            </a:r>
            <a:r>
              <a:rPr lang="en-US" altLang="zh-TW" dirty="0"/>
              <a:t>DOM </a:t>
            </a:r>
            <a:r>
              <a:rPr lang="zh-TW" altLang="en-US" dirty="0"/>
              <a:t>操作實現動態網頁內容。</a:t>
            </a:r>
          </a:p>
          <a:p>
            <a:r>
              <a:rPr lang="en-US" altLang="zh-TW" dirty="0"/>
              <a:t>Vue.js </a:t>
            </a:r>
            <a:r>
              <a:rPr lang="zh-TW" altLang="en-US" dirty="0"/>
              <a:t>的特性</a:t>
            </a:r>
            <a:endParaRPr lang="en-US" altLang="zh-TW" dirty="0"/>
          </a:p>
          <a:p>
            <a:pPr lvl="1"/>
            <a:r>
              <a:rPr lang="zh-TW" altLang="en-US" dirty="0"/>
              <a:t>漸進式設計：可以從單個頁面逐步擴展到大型應用。</a:t>
            </a:r>
          </a:p>
          <a:p>
            <a:pPr lvl="1"/>
            <a:r>
              <a:rPr lang="zh-TW" altLang="en-US" dirty="0"/>
              <a:t>結合了 </a:t>
            </a:r>
            <a:r>
              <a:rPr lang="en-US" altLang="zh-TW" dirty="0"/>
              <a:t>Angular </a:t>
            </a:r>
            <a:r>
              <a:rPr lang="zh-TW" altLang="en-US" dirty="0"/>
              <a:t>和 </a:t>
            </a:r>
            <a:r>
              <a:rPr lang="en-US" altLang="zh-TW" dirty="0"/>
              <a:t>React </a:t>
            </a:r>
            <a:r>
              <a:rPr lang="zh-TW" altLang="en-US" dirty="0"/>
              <a:t>的優勢，並保留了自己的獨特特性。</a:t>
            </a:r>
          </a:p>
          <a:p>
            <a:r>
              <a:rPr lang="en-US" altLang="zh-TW" dirty="0"/>
              <a:t>Vue.js </a:t>
            </a:r>
            <a:r>
              <a:rPr lang="zh-TW" altLang="en-US" dirty="0"/>
              <a:t>的版本</a:t>
            </a:r>
            <a:endParaRPr lang="en-US" altLang="zh-TW" dirty="0"/>
          </a:p>
          <a:p>
            <a:pPr lvl="1"/>
            <a:r>
              <a:rPr lang="en-US" altLang="zh-TW" dirty="0"/>
              <a:t>Vue 2 </a:t>
            </a:r>
            <a:r>
              <a:rPr lang="zh-TW" altLang="en-US" dirty="0"/>
              <a:t>的主要開發模式是 </a:t>
            </a:r>
            <a:r>
              <a:rPr lang="en-US" altLang="zh-TW" dirty="0"/>
              <a:t>Options API</a:t>
            </a:r>
            <a:r>
              <a:rPr lang="zh-TW" altLang="en-US" dirty="0"/>
              <a:t>。</a:t>
            </a:r>
          </a:p>
          <a:p>
            <a:pPr lvl="1"/>
            <a:r>
              <a:rPr lang="en-US" altLang="zh-TW" dirty="0"/>
              <a:t>Vue 3 </a:t>
            </a:r>
            <a:r>
              <a:rPr lang="zh-TW" altLang="en-US" dirty="0"/>
              <a:t>引入了 </a:t>
            </a:r>
            <a:r>
              <a:rPr lang="en-US" altLang="zh-TW" dirty="0"/>
              <a:t>Composition API</a:t>
            </a:r>
            <a:r>
              <a:rPr lang="zh-TW" altLang="en-US" dirty="0"/>
              <a:t>，這是一種全新的開發模式。</a:t>
            </a:r>
          </a:p>
          <a:p>
            <a:r>
              <a:rPr lang="zh-TW" altLang="en-US" dirty="0"/>
              <a:t>課程以</a:t>
            </a:r>
            <a:r>
              <a:rPr lang="en-US" altLang="zh-TW" dirty="0"/>
              <a:t>Vue3</a:t>
            </a:r>
            <a:r>
              <a:rPr lang="zh-TW" altLang="en-US" dirty="0"/>
              <a:t>為主，仍會有部分程式碼以</a:t>
            </a:r>
            <a:r>
              <a:rPr lang="en-US" altLang="zh-TW" dirty="0"/>
              <a:t>Vue2</a:t>
            </a:r>
            <a:r>
              <a:rPr lang="zh-TW" altLang="en-US" dirty="0"/>
              <a:t>作呈現。</a:t>
            </a:r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9AF623CD-FFCA-4D8A-ACF9-1FF98E4632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Vue.js </a:t>
            </a:r>
            <a:r>
              <a:rPr lang="zh-TW" altLang="en-US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介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B1965104-4F89-432D-AB5C-6EB6840F204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1026" name="Picture 2" descr="其中包含以下圖片：">
            <a:extLst>
              <a:ext uri="{FF2B5EF4-FFF2-40B4-BE49-F238E27FC236}">
                <a16:creationId xmlns:a16="http://schemas.microsoft.com/office/drawing/2014/main" id="{05D8BBDA-DE21-442B-9B7C-6B1448074D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0213" y="3854460"/>
            <a:ext cx="2903164" cy="2940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其中包含以下圖片：">
            <a:extLst>
              <a:ext uri="{FF2B5EF4-FFF2-40B4-BE49-F238E27FC236}">
                <a16:creationId xmlns:a16="http://schemas.microsoft.com/office/drawing/2014/main" id="{D659265D-4FB0-402E-9BE8-4D278F5A32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0212" y="817670"/>
            <a:ext cx="2903163" cy="2866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09298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C1A367E4-A6F9-4D73-BB07-DDCAC7EF958F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實作：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</a:rPr>
              <a:t>vue_css.html</a:t>
            </a:r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37FBAD92-55DC-4023-8795-9B359656B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CSS </a:t>
            </a:r>
            <a:r>
              <a:rPr lang="zh-TW" altLang="en-US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綁定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4A91D480-79E1-48A9-93E0-C18740E5FED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68013610-504F-4ED8-B43E-4ED4D3B0C5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90" y="1438314"/>
            <a:ext cx="10503354" cy="3497417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30E3C863-B675-4831-A341-7E2DA3156A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1171" y="4630706"/>
            <a:ext cx="2633945" cy="20463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385949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C1A367E4-A6F9-4D73-BB07-DDCAC7EF958F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實作：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</a:rPr>
              <a:t>vue_css.html</a:t>
            </a:r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37FBAD92-55DC-4023-8795-9B359656B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CSS </a:t>
            </a:r>
            <a:r>
              <a:rPr lang="zh-TW" altLang="en-US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綁定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4A91D480-79E1-48A9-93E0-C18740E5FED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381EF652-2737-4B98-B70B-283B2BA7C8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1396966"/>
            <a:ext cx="5842061" cy="419156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5983AED3-CE17-445A-92AD-B2EE0D58A3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4461" y="1396966"/>
            <a:ext cx="5572772" cy="5314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5068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F0578663-62E4-4180-A09C-B613DEFBFAA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功能：根據條件動態添加或移除元素。</a:t>
            </a:r>
          </a:p>
          <a:p>
            <a:r>
              <a:rPr lang="zh-TW" altLang="en-US" dirty="0"/>
              <a:t>特性：元素不符合條件時，從 </a:t>
            </a:r>
            <a:r>
              <a:rPr lang="en-US" altLang="zh-TW" dirty="0"/>
              <a:t>DOM </a:t>
            </a:r>
            <a:r>
              <a:rPr lang="zh-TW" altLang="en-US" dirty="0"/>
              <a:t>完全移除。</a:t>
            </a:r>
            <a:endParaRPr lang="en-US" altLang="zh-TW" dirty="0"/>
          </a:p>
          <a:p>
            <a:r>
              <a:rPr lang="zh-TW" altLang="en-US" dirty="0"/>
              <a:t>實作：隨機切換字母</a:t>
            </a:r>
            <a:endParaRPr lang="en-US" altLang="zh-TW" dirty="0"/>
          </a:p>
          <a:p>
            <a:pPr lvl="1"/>
            <a:r>
              <a:rPr lang="zh-TW" altLang="en-US" dirty="0"/>
              <a:t>檔案：</a:t>
            </a:r>
            <a:r>
              <a:rPr lang="en-US" altLang="zh-TW" dirty="0"/>
              <a:t>v-if.html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4423A059-F4D3-4FB7-8D4B-E37A0EAC6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條件式渲染</a:t>
            </a:r>
            <a:r>
              <a:rPr lang="en-US" altLang="zh-TW" dirty="0">
                <a:solidFill>
                  <a:srgbClr val="FFFFFF"/>
                </a:solidFill>
                <a:cs typeface="Times New Roman" panose="02020603050405020304" pitchFamily="18" charset="0"/>
                <a:sym typeface="王漢宗顏楷體"/>
              </a:rPr>
              <a:t>(</a:t>
            </a:r>
            <a:r>
              <a:rPr lang="en-US" altLang="zh-TW" sz="60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v-if</a:t>
            </a:r>
            <a:r>
              <a:rPr lang="zh-TW" altLang="en-US" sz="60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、</a:t>
            </a:r>
            <a:r>
              <a:rPr lang="en-US" altLang="zh-TW" sz="60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v-else-if</a:t>
            </a:r>
            <a:r>
              <a:rPr lang="zh-TW" altLang="en-US" sz="60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、</a:t>
            </a:r>
            <a:r>
              <a:rPr lang="en-US" altLang="zh-TW" sz="60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v-else</a:t>
            </a:r>
            <a:r>
              <a:rPr lang="en-US" altLang="zh-TW" dirty="0">
                <a:solidFill>
                  <a:srgbClr val="FFFFFF"/>
                </a:solidFill>
                <a:cs typeface="Times New Roman" panose="02020603050405020304" pitchFamily="18" charset="0"/>
                <a:sym typeface="王漢宗顏楷體"/>
              </a:rPr>
              <a:t>)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1D289585-C849-44EB-8402-651F0ABB9EB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F402215-1EE7-4371-AE79-F88517C2F2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7325" y="973384"/>
            <a:ext cx="5804648" cy="1005957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041643EB-4867-46C6-BC62-A2ADA807FC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9175" y="1682232"/>
            <a:ext cx="3476625" cy="12763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F4FD21F1-B05A-4B70-821F-FCB0794C7A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67" y="2630476"/>
            <a:ext cx="6933984" cy="4046549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DD0B5A61-2520-4063-8A2F-E103EFD80A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3290" y="3003748"/>
            <a:ext cx="5332510" cy="3008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5123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B859FDFA-8528-4564-B4F1-71100C8D8306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顯示</a:t>
            </a:r>
            <a:r>
              <a:rPr lang="en-US" altLang="zh-TW" dirty="0"/>
              <a:t>/</a:t>
            </a:r>
            <a:r>
              <a:rPr lang="zh-TW" altLang="en-US" dirty="0"/>
              <a:t>隱藏元素</a:t>
            </a:r>
          </a:p>
          <a:p>
            <a:r>
              <a:rPr lang="en-US" altLang="zh-TW" dirty="0"/>
              <a:t>v-show </a:t>
            </a:r>
            <a:r>
              <a:rPr lang="zh-TW" altLang="en-US" dirty="0"/>
              <a:t>只透過 </a:t>
            </a:r>
            <a:r>
              <a:rPr lang="en-US" altLang="zh-TW" dirty="0"/>
              <a:t>style="display: none" </a:t>
            </a:r>
            <a:r>
              <a:rPr lang="zh-TW" altLang="en-US" dirty="0"/>
              <a:t>來隱藏元素。</a:t>
            </a:r>
          </a:p>
          <a:p>
            <a:r>
              <a:rPr lang="zh-TW" altLang="en-US" dirty="0"/>
              <a:t>元素 仍存在於 </a:t>
            </a:r>
            <a:r>
              <a:rPr lang="en-US" altLang="zh-TW" dirty="0"/>
              <a:t>DOM </a:t>
            </a:r>
            <a:r>
              <a:rPr lang="zh-TW" altLang="en-US" dirty="0"/>
              <a:t>中，但不顯示出來。</a:t>
            </a:r>
            <a:endParaRPr lang="en-US" altLang="zh-TW" dirty="0"/>
          </a:p>
          <a:p>
            <a:r>
              <a:rPr lang="zh-TW" altLang="en-US" dirty="0"/>
              <a:t>實作：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</a:rPr>
              <a:t>v-show.html</a:t>
            </a:r>
          </a:p>
          <a:p>
            <a:endParaRPr lang="zh-TW" altLang="en-US" dirty="0"/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117965DB-8B30-46DB-AA32-06F0BA1AD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條件式渲染</a:t>
            </a:r>
            <a:r>
              <a:rPr lang="en-US" altLang="zh-TW" dirty="0">
                <a:solidFill>
                  <a:srgbClr val="FFFFFF"/>
                </a:solidFill>
                <a:cs typeface="Times New Roman" panose="02020603050405020304" pitchFamily="18" charset="0"/>
                <a:sym typeface="王漢宗顏楷體"/>
              </a:rPr>
              <a:t>(</a:t>
            </a:r>
            <a:r>
              <a:rPr lang="en-US" altLang="zh-TW" sz="60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v-show</a:t>
            </a:r>
            <a:r>
              <a:rPr lang="en-US" altLang="zh-TW" dirty="0">
                <a:solidFill>
                  <a:srgbClr val="FFFFFF"/>
                </a:solidFill>
                <a:cs typeface="Times New Roman" panose="02020603050405020304" pitchFamily="18" charset="0"/>
                <a:sym typeface="王漢宗顏楷體"/>
              </a:rPr>
              <a:t>)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1CCA04BE-6600-4DD9-BE3B-5DD00B01213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1562F83-AC2F-4154-B107-20E709E5C1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1" y="2629671"/>
            <a:ext cx="7337612" cy="3496758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79A3E226-F89D-4026-9171-DD77F4D2BB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8259" y="973385"/>
            <a:ext cx="4136088" cy="1401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6949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5002575-AD40-4A3C-8258-72F5F7F9A5A4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altLang="zh-TW" dirty="0"/>
              <a:t>v-for </a:t>
            </a:r>
            <a:r>
              <a:rPr lang="zh-TW" altLang="en-US" dirty="0"/>
              <a:t>是 </a:t>
            </a:r>
            <a:r>
              <a:rPr lang="en-US" altLang="zh-TW" dirty="0"/>
              <a:t>Vue </a:t>
            </a:r>
            <a:r>
              <a:rPr lang="zh-TW" altLang="en-US" dirty="0"/>
              <a:t>中用於渲染清單的指令，根據陣列或物件的內容來動態生成 </a:t>
            </a:r>
            <a:r>
              <a:rPr lang="en-US" altLang="zh-TW" dirty="0"/>
              <a:t>HTML </a:t>
            </a:r>
            <a:r>
              <a:rPr lang="zh-TW" altLang="en-US" dirty="0"/>
              <a:t>元素。</a:t>
            </a:r>
          </a:p>
          <a:p>
            <a:r>
              <a:rPr lang="zh-TW" altLang="en-US" dirty="0"/>
              <a:t>支援遍歷：陣列 </a:t>
            </a:r>
            <a:r>
              <a:rPr lang="en-US" altLang="zh-TW" dirty="0"/>
              <a:t>(Array)</a:t>
            </a:r>
            <a:r>
              <a:rPr lang="zh-TW" altLang="en-US" dirty="0"/>
              <a:t>、物件 </a:t>
            </a:r>
            <a:r>
              <a:rPr lang="en-US" altLang="zh-TW" dirty="0"/>
              <a:t>(Object)</a:t>
            </a:r>
            <a:r>
              <a:rPr lang="zh-TW" altLang="en-US" dirty="0"/>
              <a:t>、數字範圍 </a:t>
            </a:r>
            <a:r>
              <a:rPr lang="en-US" altLang="zh-TW" dirty="0"/>
              <a:t>(Range)</a:t>
            </a:r>
          </a:p>
          <a:p>
            <a:pPr lvl="1"/>
            <a:r>
              <a:rPr lang="en-US" altLang="zh-TW" dirty="0"/>
              <a:t>item</a:t>
            </a:r>
            <a:r>
              <a:rPr lang="zh-TW" altLang="en-US" dirty="0"/>
              <a:t>：陣列中每個元素的值。</a:t>
            </a:r>
          </a:p>
          <a:p>
            <a:pPr lvl="1"/>
            <a:r>
              <a:rPr lang="en-US" altLang="zh-TW" dirty="0"/>
              <a:t>index</a:t>
            </a:r>
            <a:r>
              <a:rPr lang="zh-TW" altLang="en-US" dirty="0"/>
              <a:t>：對應元素的索引。</a:t>
            </a:r>
          </a:p>
          <a:p>
            <a:pPr lvl="1"/>
            <a:r>
              <a:rPr lang="en-US" altLang="zh-TW" dirty="0"/>
              <a:t>:key</a:t>
            </a:r>
            <a:r>
              <a:rPr lang="zh-TW" altLang="en-US" dirty="0"/>
              <a:t>：提供唯一標識，提升渲染效能</a:t>
            </a:r>
            <a:r>
              <a:rPr lang="en-US" altLang="zh-TW" dirty="0"/>
              <a:t>(</a:t>
            </a:r>
            <a:r>
              <a:rPr lang="zh-TW" altLang="en-US" dirty="0"/>
              <a:t>建議對象為 唯一的 </a:t>
            </a:r>
            <a:r>
              <a:rPr lang="en-US" altLang="zh-TW" dirty="0"/>
              <a:t>ID </a:t>
            </a:r>
            <a:r>
              <a:rPr lang="zh-TW" altLang="en-US" dirty="0"/>
              <a:t>或索引值</a:t>
            </a:r>
            <a:r>
              <a:rPr lang="en-US" altLang="zh-TW" dirty="0"/>
              <a:t>)</a:t>
            </a:r>
            <a:r>
              <a:rPr lang="zh-TW" altLang="en-US" dirty="0"/>
              <a:t>。</a:t>
            </a:r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7369FD78-2738-48BD-AE88-2697D68A4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v-for </a:t>
            </a:r>
            <a:r>
              <a:rPr lang="zh-TW" altLang="en-US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清單渲染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07A2F4CD-798C-4D0F-AD0B-E7529AF4C15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619B519-707E-481A-BFB9-0728EDE42F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2830674"/>
            <a:ext cx="9345010" cy="934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8960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F81D3448-C999-4FE0-97E5-A094CA725878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檔案：</a:t>
            </a:r>
            <a:r>
              <a:rPr lang="en-US" altLang="zh-TW" dirty="0"/>
              <a:t>v-for.html</a:t>
            </a:r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85FF928A-E9CC-4795-BDBC-733D28C45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v-for </a:t>
            </a:r>
            <a:r>
              <a:rPr lang="zh-TW" altLang="en-US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清單渲染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2E962524-B1BD-4B05-A2DF-3149BDD286E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B62C2499-FB9D-4F61-933A-E3B6A7CD79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2988" y="1111623"/>
            <a:ext cx="3048000" cy="5334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472D5AC6-9354-476E-B345-6BC0E5DB95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" y="1439409"/>
            <a:ext cx="8943823" cy="3543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77570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F81D3448-C999-4FE0-97E5-A094CA725878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檔案：</a:t>
            </a:r>
            <a:r>
              <a:rPr lang="en-US" altLang="zh-TW" dirty="0"/>
              <a:t>v-for.html</a:t>
            </a:r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85FF928A-E9CC-4795-BDBC-733D28C45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v-for </a:t>
            </a:r>
            <a:r>
              <a:rPr lang="zh-TW" altLang="en-US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清單渲染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2E962524-B1BD-4B05-A2DF-3149BDD286E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515834C4-37B6-45CE-80C8-FEE541C93C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3755" y="1408924"/>
            <a:ext cx="4257542" cy="3074176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73C3D89D-4755-4FFF-A90A-FB5852CA19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750" y="1408924"/>
            <a:ext cx="7053050" cy="5172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1902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9E7B1E2A-6F76-4C9C-BA69-B2791A6FE9E1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altLang="zh-TW" dirty="0"/>
              <a:t>ref </a:t>
            </a:r>
            <a:r>
              <a:rPr lang="zh-TW" altLang="en-US" dirty="0"/>
              <a:t>是 </a:t>
            </a:r>
            <a:r>
              <a:rPr lang="en-US" altLang="zh-TW" dirty="0"/>
              <a:t>Vue 3 </a:t>
            </a:r>
            <a:r>
              <a:rPr lang="zh-TW" altLang="en-US" dirty="0"/>
              <a:t>提供的一種 </a:t>
            </a:r>
            <a:r>
              <a:rPr lang="en-US" altLang="zh-TW" dirty="0"/>
              <a:t>API</a:t>
            </a:r>
            <a:r>
              <a:rPr lang="zh-TW" altLang="en-US" dirty="0"/>
              <a:t>，用於創建響應式變數或引用 </a:t>
            </a:r>
            <a:r>
              <a:rPr lang="en-US" altLang="zh-TW" dirty="0"/>
              <a:t>DOM </a:t>
            </a:r>
            <a:r>
              <a:rPr lang="zh-TW" altLang="en-US" dirty="0"/>
              <a:t>元素。</a:t>
            </a:r>
          </a:p>
          <a:p>
            <a:r>
              <a:rPr lang="zh-TW" altLang="en-US" dirty="0"/>
              <a:t>它可以追蹤變數的變化，並觸發視圖更新。</a:t>
            </a:r>
          </a:p>
          <a:p>
            <a:r>
              <a:rPr lang="zh-TW" altLang="en-US" dirty="0"/>
              <a:t>操作方式：</a:t>
            </a:r>
          </a:p>
          <a:p>
            <a:pPr lvl="1"/>
            <a:r>
              <a:rPr lang="zh-TW" altLang="en-US" dirty="0"/>
              <a:t>響應式變數：通過 </a:t>
            </a:r>
            <a:r>
              <a:rPr lang="en-US" altLang="zh-TW" dirty="0"/>
              <a:t>.value </a:t>
            </a:r>
            <a:r>
              <a:rPr lang="zh-TW" altLang="en-US" dirty="0"/>
              <a:t>訪問或修改其值。</a:t>
            </a:r>
          </a:p>
          <a:p>
            <a:pPr lvl="1"/>
            <a:r>
              <a:rPr lang="zh-TW" altLang="en-US" dirty="0"/>
              <a:t>通過 </a:t>
            </a:r>
            <a:r>
              <a:rPr lang="en-US" altLang="zh-TW" dirty="0"/>
              <a:t>ref </a:t>
            </a:r>
            <a:r>
              <a:rPr lang="zh-TW" altLang="en-US" dirty="0"/>
              <a:t>綁定 </a:t>
            </a:r>
            <a:r>
              <a:rPr lang="en-US" altLang="zh-TW" dirty="0"/>
              <a:t>DOM </a:t>
            </a:r>
            <a:r>
              <a:rPr lang="zh-TW" altLang="en-US" dirty="0"/>
              <a:t>元素，並直接操作。</a:t>
            </a:r>
          </a:p>
          <a:p>
            <a:r>
              <a:rPr lang="zh-TW" altLang="en-US" dirty="0"/>
              <a:t>不使用</a:t>
            </a:r>
            <a:r>
              <a:rPr lang="en-US" altLang="zh-TW" dirty="0"/>
              <a:t>ref</a:t>
            </a:r>
            <a:r>
              <a:rPr lang="zh-TW" altLang="en-US" dirty="0"/>
              <a:t>的方式如下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C4C5BCD3-6553-4257-ACEE-5110185AA6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Ref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99B3F7C2-6DC7-46F0-8217-AE57B4EF591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194037" y="6287640"/>
            <a:ext cx="2790825" cy="323850"/>
          </a:xfrm>
        </p:spPr>
        <p:txBody>
          <a:bodyPr>
            <a:normAutofit lnSpcReduction="10000"/>
          </a:bodyPr>
          <a:lstStyle/>
          <a:p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使用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v-model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雙向綁定文字</a:t>
            </a:r>
            <a:endParaRPr lang="en-US" altLang="zh-TW" sz="16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endParaRPr lang="zh-TW" altLang="en-US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DFFD3591-6C4F-4164-8924-F9FDA1B037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57" y="3218208"/>
            <a:ext cx="5284248" cy="3075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字版面配置區 3">
            <a:extLst>
              <a:ext uri="{FF2B5EF4-FFF2-40B4-BE49-F238E27FC236}">
                <a16:creationId xmlns:a16="http://schemas.microsoft.com/office/drawing/2014/main" id="{AB86FD39-3BC4-4FF2-A5FD-69614BBE3378}"/>
              </a:ext>
            </a:extLst>
          </p:cNvPr>
          <p:cNvSpPr txBox="1">
            <a:spLocks/>
          </p:cNvSpPr>
          <p:nvPr/>
        </p:nvSpPr>
        <p:spPr>
          <a:xfrm>
            <a:off x="7133614" y="6287640"/>
            <a:ext cx="3864349" cy="41164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v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v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使用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v-model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雙向綁定文字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(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這邊是透過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button)</a:t>
            </a:r>
          </a:p>
          <a:p>
            <a:endParaRPr lang="zh-TW" altLang="en-US" dirty="0"/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575BD613-BB10-4625-9718-5C4D7AA8B6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0762" y="1532965"/>
            <a:ext cx="6765094" cy="4763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6606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9C91D9B5-062B-4520-BBD6-CBA42E426079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ref 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的使用場景</a:t>
            </a:r>
            <a:endParaRPr lang="en-US" altLang="zh-TW" sz="18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lvl="1"/>
            <a:r>
              <a:rPr lang="zh-TW" altLang="en-US" dirty="0"/>
              <a:t>追蹤數據變化：使用 </a:t>
            </a:r>
            <a:r>
              <a:rPr lang="en-US" altLang="zh-TW" dirty="0"/>
              <a:t>ref </a:t>
            </a:r>
            <a:r>
              <a:rPr lang="zh-TW" altLang="en-US" dirty="0"/>
              <a:t>定義變數，隨著變數變化，模板自動更新。</a:t>
            </a:r>
          </a:p>
          <a:p>
            <a:pPr lvl="1"/>
            <a:r>
              <a:rPr lang="zh-TW" altLang="en-US" dirty="0"/>
              <a:t>操作 </a:t>
            </a:r>
            <a:r>
              <a:rPr lang="en-US" altLang="zh-TW" dirty="0"/>
              <a:t>DOM </a:t>
            </a:r>
            <a:r>
              <a:rPr lang="zh-TW" altLang="en-US" dirty="0"/>
              <a:t>元素：通過 </a:t>
            </a:r>
            <a:r>
              <a:rPr lang="en-US" altLang="zh-TW" dirty="0"/>
              <a:t>ref </a:t>
            </a:r>
            <a:r>
              <a:rPr lang="zh-TW" altLang="en-US" dirty="0"/>
              <a:t>指向 </a:t>
            </a:r>
            <a:r>
              <a:rPr lang="en-US" altLang="zh-TW" dirty="0"/>
              <a:t>DOM </a:t>
            </a:r>
            <a:r>
              <a:rPr lang="zh-TW" altLang="en-US" dirty="0"/>
              <a:t>元素，在程式中讀取或修改 </a:t>
            </a:r>
            <a:r>
              <a:rPr lang="en-US" altLang="zh-TW" dirty="0"/>
              <a:t>DOM </a:t>
            </a:r>
            <a:r>
              <a:rPr lang="zh-TW" altLang="en-US" dirty="0"/>
              <a:t>的內容。</a:t>
            </a:r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8F002383-BB84-4E01-B21A-D312F1EFE8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Ref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1C40B300-30F6-4225-ADAC-A3EC3172234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29179" y="6431686"/>
            <a:ext cx="2790825" cy="323850"/>
          </a:xfrm>
        </p:spPr>
        <p:txBody>
          <a:bodyPr>
            <a:normAutofit lnSpcReduction="10000"/>
          </a:bodyPr>
          <a:lstStyle/>
          <a:p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使用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ref(vue2)</a:t>
            </a:r>
            <a:endParaRPr lang="zh-TW" altLang="en-US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D53E2001-091F-47E4-BEBE-BA8940990E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6" y="2014398"/>
            <a:ext cx="5230132" cy="4331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EECC2938-CE0C-4DE1-B2F4-037A91C897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8897" y="2080102"/>
            <a:ext cx="6903103" cy="4265859"/>
          </a:xfrm>
          <a:prstGeom prst="rect">
            <a:avLst/>
          </a:prstGeom>
        </p:spPr>
      </p:pic>
      <p:sp>
        <p:nvSpPr>
          <p:cNvPr id="9" name="文字版面配置區 3">
            <a:extLst>
              <a:ext uri="{FF2B5EF4-FFF2-40B4-BE49-F238E27FC236}">
                <a16:creationId xmlns:a16="http://schemas.microsoft.com/office/drawing/2014/main" id="{2946B469-D3C2-467C-AAAA-B0BA0FDAD0C2}"/>
              </a:ext>
            </a:extLst>
          </p:cNvPr>
          <p:cNvSpPr txBox="1">
            <a:spLocks/>
          </p:cNvSpPr>
          <p:nvPr/>
        </p:nvSpPr>
        <p:spPr>
          <a:xfrm>
            <a:off x="7830004" y="6345961"/>
            <a:ext cx="2790825" cy="32385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v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v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/>
              <a:t>使用</a:t>
            </a:r>
            <a:r>
              <a:rPr lang="en-US" altLang="zh-TW" dirty="0"/>
              <a:t>ref(vue3)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4745915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42D47B22-300C-4D6B-85E2-D5AC38A0CE0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0" y="973384"/>
            <a:ext cx="12192000" cy="5038725"/>
          </a:xfrm>
        </p:spPr>
        <p:txBody>
          <a:bodyPr/>
          <a:lstStyle/>
          <a:p>
            <a:r>
              <a:rPr lang="zh-TW" altLang="en-US" dirty="0"/>
              <a:t>虛擬 </a:t>
            </a:r>
            <a:r>
              <a:rPr lang="en-US" altLang="zh-TW" dirty="0"/>
              <a:t>DOM </a:t>
            </a:r>
            <a:r>
              <a:rPr lang="zh-TW" altLang="en-US" dirty="0"/>
              <a:t>是用 </a:t>
            </a:r>
            <a:r>
              <a:rPr lang="en-US" altLang="zh-TW" dirty="0"/>
              <a:t>JavaScript </a:t>
            </a:r>
            <a:r>
              <a:rPr lang="zh-TW" altLang="en-US" dirty="0"/>
              <a:t>對真實 </a:t>
            </a:r>
            <a:r>
              <a:rPr lang="en-US" altLang="zh-TW" dirty="0"/>
              <a:t>DOM </a:t>
            </a:r>
            <a:r>
              <a:rPr lang="zh-TW" altLang="en-US" dirty="0"/>
              <a:t>的一種模擬表示，形成一棵樹狀結構。</a:t>
            </a:r>
          </a:p>
          <a:p>
            <a:r>
              <a:rPr lang="en-US" altLang="zh-TW" dirty="0"/>
              <a:t>Vue </a:t>
            </a:r>
            <a:r>
              <a:rPr lang="zh-TW" altLang="en-US" dirty="0"/>
              <a:t>會先更新虛擬 </a:t>
            </a:r>
            <a:r>
              <a:rPr lang="en-US" altLang="zh-TW" dirty="0"/>
              <a:t>DOM</a:t>
            </a:r>
            <a:r>
              <a:rPr lang="zh-TW" altLang="en-US" dirty="0"/>
              <a:t>，然後計算新舊虛擬 </a:t>
            </a:r>
            <a:r>
              <a:rPr lang="en-US" altLang="zh-TW" dirty="0"/>
              <a:t>DOM </a:t>
            </a:r>
            <a:r>
              <a:rPr lang="zh-TW" altLang="en-US" dirty="0"/>
              <a:t>的差異，將最少的變更應用到真實 </a:t>
            </a:r>
            <a:r>
              <a:rPr lang="en-US" altLang="zh-TW" dirty="0"/>
              <a:t>DOM </a:t>
            </a:r>
            <a:r>
              <a:rPr lang="zh-TW" altLang="en-US" dirty="0"/>
              <a:t>中。</a:t>
            </a:r>
          </a:p>
          <a:p>
            <a:r>
              <a:rPr lang="zh-TW" altLang="en-US" dirty="0"/>
              <a:t>可以把虛擬 </a:t>
            </a:r>
            <a:r>
              <a:rPr lang="en-US" altLang="zh-TW" dirty="0"/>
              <a:t>DOM </a:t>
            </a:r>
            <a:r>
              <a:rPr lang="zh-TW" altLang="en-US" dirty="0"/>
              <a:t>想像成頁面的「快照」。</a:t>
            </a:r>
          </a:p>
          <a:p>
            <a:r>
              <a:rPr lang="zh-TW" altLang="en-US" dirty="0"/>
              <a:t>每次數據變化時，</a:t>
            </a:r>
            <a:r>
              <a:rPr lang="en-US" altLang="zh-TW" dirty="0"/>
              <a:t>Vue </a:t>
            </a:r>
            <a:r>
              <a:rPr lang="zh-TW" altLang="en-US" dirty="0"/>
              <a:t>會生成新的快照</a:t>
            </a:r>
            <a:r>
              <a:rPr lang="en-US" altLang="zh-TW" dirty="0"/>
              <a:t>(</a:t>
            </a:r>
            <a:r>
              <a:rPr lang="zh-TW" altLang="en-US" dirty="0"/>
              <a:t>虛擬 </a:t>
            </a:r>
            <a:r>
              <a:rPr lang="en-US" altLang="zh-TW" dirty="0"/>
              <a:t>DOM)</a:t>
            </a:r>
            <a:r>
              <a:rPr lang="zh-TW" altLang="en-US" dirty="0"/>
              <a:t>，並與之前的快照進行對比，這樣 </a:t>
            </a:r>
            <a:r>
              <a:rPr lang="en-US" altLang="zh-TW" dirty="0"/>
              <a:t>Vue </a:t>
            </a:r>
            <a:r>
              <a:rPr lang="zh-TW" altLang="en-US" dirty="0"/>
              <a:t>就能知道需要更新哪些部分，而不必重新渲染整個頁面。</a:t>
            </a:r>
          </a:p>
          <a:p>
            <a:r>
              <a:rPr lang="zh-TW" altLang="en-US" dirty="0"/>
              <a:t>目標：提升渲染效能，減少直接操作真實 </a:t>
            </a:r>
            <a:r>
              <a:rPr lang="en-US" altLang="zh-TW" dirty="0"/>
              <a:t>DOM </a:t>
            </a:r>
            <a:r>
              <a:rPr lang="zh-TW" altLang="en-US" dirty="0"/>
              <a:t>的開銷。</a:t>
            </a:r>
          </a:p>
          <a:p>
            <a:r>
              <a:rPr lang="zh-TW" altLang="en-US" dirty="0"/>
              <a:t>為什麼要使用虛擬 </a:t>
            </a:r>
            <a:r>
              <a:rPr lang="en-US" altLang="zh-TW" dirty="0"/>
              <a:t>DOM</a:t>
            </a:r>
          </a:p>
          <a:p>
            <a:pPr lvl="1"/>
            <a:r>
              <a:rPr lang="zh-TW" altLang="en-US" dirty="0"/>
              <a:t>性能優化：直接操作真實 </a:t>
            </a:r>
            <a:r>
              <a:rPr lang="en-US" altLang="zh-TW" dirty="0"/>
              <a:t>DOM </a:t>
            </a:r>
            <a:r>
              <a:rPr lang="zh-TW" altLang="en-US" dirty="0"/>
              <a:t>非常耗時，虛擬 </a:t>
            </a:r>
            <a:r>
              <a:rPr lang="en-US" altLang="zh-TW" dirty="0"/>
              <a:t>DOM </a:t>
            </a:r>
            <a:r>
              <a:rPr lang="zh-TW" altLang="en-US" dirty="0"/>
              <a:t>減少不必要的操作。</a:t>
            </a:r>
          </a:p>
          <a:p>
            <a:pPr lvl="1"/>
            <a:r>
              <a:rPr lang="zh-TW" altLang="en-US" dirty="0"/>
              <a:t>高效渲染：虛擬 </a:t>
            </a:r>
            <a:r>
              <a:rPr lang="en-US" altLang="zh-TW" dirty="0"/>
              <a:t>DOM </a:t>
            </a:r>
            <a:r>
              <a:rPr lang="zh-TW" altLang="en-US" dirty="0"/>
              <a:t>只更新變更的部分，而不是整體重繪。</a:t>
            </a:r>
          </a:p>
          <a:p>
            <a:pPr lvl="1"/>
            <a:r>
              <a:rPr lang="zh-TW" altLang="en-US" dirty="0"/>
              <a:t>跨瀏覽器一致性：</a:t>
            </a:r>
            <a:r>
              <a:rPr lang="en-US" altLang="zh-TW" dirty="0"/>
              <a:t>Vue </a:t>
            </a:r>
            <a:r>
              <a:rPr lang="zh-TW" altLang="en-US" dirty="0"/>
              <a:t>自動處理各種瀏覽器兼容性問題。</a:t>
            </a:r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882569E7-3DA0-45AA-85CB-9EB595F6DD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虛擬 </a:t>
            </a:r>
            <a:r>
              <a:rPr lang="en-US" altLang="zh-TW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DOM 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90989A61-70EA-47BA-A0B1-ABFA810ED83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883735" y="6362700"/>
            <a:ext cx="2790825" cy="323850"/>
          </a:xfrm>
        </p:spPr>
        <p:txBody>
          <a:bodyPr>
            <a:normAutofit lnSpcReduction="10000"/>
          </a:bodyPr>
          <a:lstStyle/>
          <a:p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虛擬 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DOM 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的工作流程</a:t>
            </a:r>
            <a:endParaRPr lang="en-US" altLang="zh-TW" sz="16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endParaRPr lang="zh-TW" altLang="en-US" dirty="0"/>
          </a:p>
        </p:txBody>
      </p:sp>
      <p:pic>
        <p:nvPicPr>
          <p:cNvPr id="29" name="圖片 28">
            <a:extLst>
              <a:ext uri="{FF2B5EF4-FFF2-40B4-BE49-F238E27FC236}">
                <a16:creationId xmlns:a16="http://schemas.microsoft.com/office/drawing/2014/main" id="{09280EA3-5701-48BB-9BEA-132C30597D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936" y="4713761"/>
            <a:ext cx="10560127" cy="156321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661534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B4C3768B-6883-4CB8-8AD2-34660AF8F704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0" y="973384"/>
            <a:ext cx="7531100" cy="5038725"/>
          </a:xfrm>
        </p:spPr>
        <p:txBody>
          <a:bodyPr/>
          <a:lstStyle/>
          <a:p>
            <a:r>
              <a:rPr lang="en-US" altLang="zh-TW" dirty="0"/>
              <a:t>MVC </a:t>
            </a:r>
            <a:r>
              <a:rPr lang="zh-TW" altLang="en-US" dirty="0"/>
              <a:t>模式介紹</a:t>
            </a:r>
            <a:endParaRPr lang="en-US" altLang="zh-TW" dirty="0"/>
          </a:p>
          <a:p>
            <a:pPr lvl="1"/>
            <a:r>
              <a:rPr lang="en-US" altLang="zh-TW" dirty="0"/>
              <a:t>MVC </a:t>
            </a:r>
            <a:r>
              <a:rPr lang="zh-TW" altLang="en-US" dirty="0"/>
              <a:t>模式包括模型</a:t>
            </a:r>
            <a:r>
              <a:rPr lang="en-US" altLang="zh-TW" dirty="0"/>
              <a:t>(Model)</a:t>
            </a:r>
            <a:r>
              <a:rPr lang="zh-TW" altLang="en-US" dirty="0"/>
              <a:t>、視圖</a:t>
            </a:r>
            <a:r>
              <a:rPr lang="en-US" altLang="zh-TW" dirty="0"/>
              <a:t>(View)</a:t>
            </a:r>
            <a:r>
              <a:rPr lang="zh-TW" altLang="en-US" dirty="0"/>
              <a:t>、控制器</a:t>
            </a:r>
            <a:r>
              <a:rPr lang="en-US" altLang="zh-TW" dirty="0"/>
              <a:t>(Controller)</a:t>
            </a:r>
            <a:r>
              <a:rPr lang="zh-TW" altLang="en-US" dirty="0"/>
              <a:t>三個部分。</a:t>
            </a:r>
          </a:p>
          <a:p>
            <a:pPr lvl="1"/>
            <a:r>
              <a:rPr lang="en-US" altLang="zh-TW" dirty="0"/>
              <a:t>Model </a:t>
            </a:r>
            <a:r>
              <a:rPr lang="zh-TW" altLang="en-US" dirty="0"/>
              <a:t>負責資料邏輯，</a:t>
            </a:r>
            <a:r>
              <a:rPr lang="en-US" altLang="zh-TW" dirty="0"/>
              <a:t>View </a:t>
            </a:r>
            <a:r>
              <a:rPr lang="zh-TW" altLang="en-US" dirty="0"/>
              <a:t>負責顯示，</a:t>
            </a:r>
            <a:r>
              <a:rPr lang="en-US" altLang="zh-TW" dirty="0"/>
              <a:t>Controller </a:t>
            </a:r>
            <a:r>
              <a:rPr lang="zh-TW" altLang="en-US" dirty="0"/>
              <a:t>負責處理用戶的輸入並進行相應的資料處理。</a:t>
            </a:r>
          </a:p>
          <a:p>
            <a:pPr lvl="1"/>
            <a:r>
              <a:rPr lang="en-US" altLang="zh-TW" dirty="0"/>
              <a:t>MVC </a:t>
            </a:r>
            <a:r>
              <a:rPr lang="zh-TW" altLang="en-US" dirty="0"/>
              <a:t>的優點在於將業務邏輯與介面分離，便於維護和擴展。</a:t>
            </a:r>
          </a:p>
          <a:p>
            <a:r>
              <a:rPr lang="en-US" altLang="zh-TW" dirty="0"/>
              <a:t>MVP </a:t>
            </a:r>
            <a:r>
              <a:rPr lang="zh-TW" altLang="en-US" dirty="0"/>
              <a:t>模式介紹</a:t>
            </a:r>
            <a:endParaRPr lang="en-US" altLang="zh-TW" dirty="0"/>
          </a:p>
          <a:p>
            <a:pPr lvl="1"/>
            <a:r>
              <a:rPr lang="en-US" altLang="zh-TW" dirty="0"/>
              <a:t>MVP </a:t>
            </a:r>
            <a:r>
              <a:rPr lang="zh-TW" altLang="en-US" dirty="0"/>
              <a:t>模式中的 </a:t>
            </a:r>
            <a:r>
              <a:rPr lang="en-US" altLang="zh-TW" dirty="0"/>
              <a:t>Presenter </a:t>
            </a:r>
            <a:r>
              <a:rPr lang="zh-TW" altLang="en-US" dirty="0"/>
              <a:t>負責管理業務邏輯，而 </a:t>
            </a:r>
            <a:r>
              <a:rPr lang="en-US" altLang="zh-TW" dirty="0"/>
              <a:t>View </a:t>
            </a:r>
            <a:r>
              <a:rPr lang="zh-TW" altLang="en-US" dirty="0"/>
              <a:t>只負責顯示。</a:t>
            </a:r>
          </a:p>
          <a:p>
            <a:pPr lvl="1"/>
            <a:r>
              <a:rPr lang="zh-TW" altLang="en-US" dirty="0"/>
              <a:t>在該模式中，</a:t>
            </a:r>
            <a:r>
              <a:rPr lang="en-US" altLang="zh-TW" dirty="0"/>
              <a:t>View </a:t>
            </a:r>
            <a:r>
              <a:rPr lang="zh-TW" altLang="en-US" dirty="0"/>
              <a:t>和 </a:t>
            </a:r>
            <a:r>
              <a:rPr lang="en-US" altLang="zh-TW" dirty="0"/>
              <a:t>Model </a:t>
            </a:r>
            <a:r>
              <a:rPr lang="zh-TW" altLang="en-US" dirty="0"/>
              <a:t>是完全解耦的，便於進行測試和維護。</a:t>
            </a:r>
          </a:p>
          <a:p>
            <a:pPr lvl="1"/>
            <a:r>
              <a:rPr lang="en-US" altLang="zh-TW" dirty="0"/>
              <a:t>MVP </a:t>
            </a:r>
            <a:r>
              <a:rPr lang="zh-TW" altLang="en-US" dirty="0"/>
              <a:t>模式適合於更複雜的應用，特別是需要頻繁更新視圖的情況。</a:t>
            </a:r>
          </a:p>
          <a:p>
            <a:r>
              <a:rPr lang="en-US" altLang="zh-TW" dirty="0"/>
              <a:t>MVVM </a:t>
            </a:r>
            <a:r>
              <a:rPr lang="zh-TW" altLang="en-US" dirty="0"/>
              <a:t>模式介紹</a:t>
            </a:r>
            <a:endParaRPr lang="en-US" altLang="zh-TW" dirty="0"/>
          </a:p>
          <a:p>
            <a:pPr lvl="1"/>
            <a:r>
              <a:rPr lang="en-US" altLang="zh-TW" dirty="0"/>
              <a:t>MVVM </a:t>
            </a:r>
            <a:r>
              <a:rPr lang="zh-TW" altLang="en-US" dirty="0"/>
              <a:t>是 </a:t>
            </a:r>
            <a:r>
              <a:rPr lang="en-US" altLang="zh-TW" dirty="0"/>
              <a:t>MVC </a:t>
            </a:r>
            <a:r>
              <a:rPr lang="zh-TW" altLang="en-US" dirty="0"/>
              <a:t>的進階版，分離了視圖</a:t>
            </a:r>
            <a:r>
              <a:rPr lang="en-US" altLang="zh-TW" dirty="0"/>
              <a:t>(View)</a:t>
            </a:r>
            <a:r>
              <a:rPr lang="zh-TW" altLang="en-US" dirty="0"/>
              <a:t>和業務邏輯</a:t>
            </a:r>
            <a:r>
              <a:rPr lang="en-US" altLang="zh-TW" dirty="0"/>
              <a:t>(Model)</a:t>
            </a:r>
            <a:r>
              <a:rPr lang="zh-TW" altLang="en-US" dirty="0"/>
              <a:t>。</a:t>
            </a:r>
          </a:p>
          <a:p>
            <a:pPr lvl="1"/>
            <a:r>
              <a:rPr lang="zh-TW" altLang="en-US" dirty="0"/>
              <a:t>引入了 </a:t>
            </a:r>
            <a:r>
              <a:rPr lang="en-US" altLang="zh-TW" dirty="0" err="1"/>
              <a:t>ViewModel</a:t>
            </a:r>
            <a:r>
              <a:rPr lang="en-US" altLang="zh-TW" dirty="0"/>
              <a:t> </a:t>
            </a:r>
            <a:r>
              <a:rPr lang="zh-TW" altLang="en-US" dirty="0"/>
              <a:t>層，用於處理業務邏輯和 </a:t>
            </a:r>
            <a:r>
              <a:rPr lang="en-US" altLang="zh-TW" dirty="0"/>
              <a:t>UI </a:t>
            </a:r>
            <a:r>
              <a:rPr lang="zh-TW" altLang="en-US" dirty="0"/>
              <a:t>間的資料綁定。</a:t>
            </a:r>
          </a:p>
          <a:p>
            <a:pPr lvl="1"/>
            <a:r>
              <a:rPr lang="en-US" altLang="zh-TW" dirty="0"/>
              <a:t>MVVM </a:t>
            </a:r>
            <a:r>
              <a:rPr lang="zh-TW" altLang="en-US" dirty="0"/>
              <a:t>適合於需要雙向資料綁定的應用場景，並引入了 </a:t>
            </a:r>
            <a:r>
              <a:rPr lang="en-US" altLang="zh-TW" dirty="0"/>
              <a:t>WPF </a:t>
            </a:r>
            <a:r>
              <a:rPr lang="zh-TW" altLang="en-US" dirty="0"/>
              <a:t>等技術的支援。</a:t>
            </a:r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82301EEB-80E2-4AE5-AECE-3ABC14EC84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MVC </a:t>
            </a:r>
            <a:r>
              <a:rPr lang="zh-TW" altLang="en-US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模式介紹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283A53AE-6669-44C7-8FF6-4AFD30AB74A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467028" y="3704931"/>
            <a:ext cx="2790825" cy="323850"/>
          </a:xfrm>
        </p:spPr>
        <p:txBody>
          <a:bodyPr>
            <a:normAutofit lnSpcReduction="10000"/>
          </a:bodyPr>
          <a:lstStyle/>
          <a:p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MVVM</a:t>
            </a:r>
            <a:endParaRPr lang="zh-TW" altLang="en-US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D1329997-4D6F-4CE4-8BD0-EB23C1295C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9883" y="1245728"/>
            <a:ext cx="4405117" cy="232297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32036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A1F48577-17B9-4A1C-9B6C-AC17204A620B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在 </a:t>
            </a:r>
            <a:r>
              <a:rPr lang="en-US" altLang="zh-TW" dirty="0"/>
              <a:t>Vue </a:t>
            </a:r>
            <a:r>
              <a:rPr lang="zh-TW" altLang="en-US" dirty="0"/>
              <a:t>中，生命週期（</a:t>
            </a:r>
            <a:r>
              <a:rPr lang="en-US" altLang="zh-TW" dirty="0"/>
              <a:t>Lifecycle</a:t>
            </a:r>
            <a:r>
              <a:rPr lang="zh-TW" altLang="en-US" dirty="0"/>
              <a:t>）是指 </a:t>
            </a:r>
            <a:r>
              <a:rPr lang="en-US" altLang="zh-TW" dirty="0"/>
              <a:t>Vue </a:t>
            </a:r>
            <a:r>
              <a:rPr lang="zh-TW" altLang="en-US" dirty="0"/>
              <a:t>元件從創建到銷毀過程中的一系列階段。</a:t>
            </a:r>
            <a:r>
              <a:rPr lang="en-US" altLang="zh-TW" dirty="0"/>
              <a:t>Vue </a:t>
            </a:r>
            <a:r>
              <a:rPr lang="zh-TW" altLang="en-US" dirty="0"/>
              <a:t>提供了生命週期鉤子函數（</a:t>
            </a:r>
            <a:r>
              <a:rPr lang="en-US" altLang="zh-TW" dirty="0"/>
              <a:t>hook functions</a:t>
            </a:r>
            <a:r>
              <a:rPr lang="zh-TW" altLang="en-US" dirty="0"/>
              <a:t>），允許我們在元件的不同階段執行特定的代碼。</a:t>
            </a:r>
          </a:p>
          <a:p>
            <a:r>
              <a:rPr lang="en-US" altLang="zh-TW" dirty="0"/>
              <a:t>Vue </a:t>
            </a:r>
            <a:r>
              <a:rPr lang="zh-TW" altLang="en-US" dirty="0"/>
              <a:t>的生命週期可以分為以下四個主要階段：</a:t>
            </a:r>
          </a:p>
          <a:p>
            <a:pPr lvl="1"/>
            <a:r>
              <a:rPr lang="zh-TW" altLang="en-US" dirty="0"/>
              <a:t>創建階段（</a:t>
            </a:r>
            <a:r>
              <a:rPr lang="en-US" altLang="zh-TW" dirty="0"/>
              <a:t>Creation</a:t>
            </a:r>
            <a:r>
              <a:rPr lang="zh-TW" altLang="en-US" dirty="0"/>
              <a:t>）</a:t>
            </a:r>
          </a:p>
          <a:p>
            <a:pPr lvl="1"/>
            <a:r>
              <a:rPr lang="zh-TW" altLang="en-US" dirty="0"/>
              <a:t>掛載階段（</a:t>
            </a:r>
            <a:r>
              <a:rPr lang="en-US" altLang="zh-TW" dirty="0"/>
              <a:t>Mounting</a:t>
            </a:r>
            <a:r>
              <a:rPr lang="zh-TW" altLang="en-US" dirty="0"/>
              <a:t>）</a:t>
            </a:r>
          </a:p>
          <a:p>
            <a:pPr lvl="1"/>
            <a:r>
              <a:rPr lang="zh-TW" altLang="en-US" dirty="0"/>
              <a:t>更新階段（</a:t>
            </a:r>
            <a:r>
              <a:rPr lang="en-US" altLang="zh-TW" dirty="0"/>
              <a:t>Updating</a:t>
            </a:r>
            <a:r>
              <a:rPr lang="zh-TW" altLang="en-US" dirty="0"/>
              <a:t>）</a:t>
            </a:r>
          </a:p>
          <a:p>
            <a:pPr lvl="1"/>
            <a:r>
              <a:rPr lang="zh-TW" altLang="en-US" dirty="0"/>
              <a:t>銷毀階段（</a:t>
            </a:r>
            <a:r>
              <a:rPr lang="en-US" altLang="zh-TW" dirty="0"/>
              <a:t>Unmounting</a:t>
            </a:r>
            <a:r>
              <a:rPr lang="zh-TW" altLang="en-US" dirty="0"/>
              <a:t>）</a:t>
            </a:r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65C62226-1B6E-4E3E-9C94-5D79DF076B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Vue</a:t>
            </a:r>
            <a:r>
              <a:rPr lang="zh-TW" altLang="en-US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物件生命週期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0A77EE81-5320-43E5-A406-3A47F0D90FD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A3C37A4-E2E3-4505-A6FB-22A027EE9A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8005" y="2142515"/>
            <a:ext cx="7811590" cy="437258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1809361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940D5137-0A02-4E11-AE50-7513290601F9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創建階段</a:t>
            </a:r>
            <a:r>
              <a:rPr lang="en-US" altLang="zh-TW" dirty="0"/>
              <a:t>(Creation)</a:t>
            </a:r>
          </a:p>
          <a:p>
            <a:pPr lvl="1"/>
            <a:r>
              <a:rPr lang="en-US" altLang="zh-TW" dirty="0"/>
              <a:t>Vue </a:t>
            </a:r>
            <a:r>
              <a:rPr lang="zh-TW" altLang="en-US" dirty="0"/>
              <a:t>會初始化元件的數據、事件和觀察等，但此時尚未將元件掛載到 </a:t>
            </a:r>
            <a:r>
              <a:rPr lang="en-US" altLang="zh-TW" dirty="0"/>
              <a:t>DOM </a:t>
            </a:r>
            <a:r>
              <a:rPr lang="zh-TW" altLang="en-US" dirty="0"/>
              <a:t>上，頁面上看不到元件的內容。</a:t>
            </a:r>
          </a:p>
          <a:p>
            <a:pPr lvl="1"/>
            <a:r>
              <a:rPr lang="en-US" altLang="zh-TW" dirty="0" err="1"/>
              <a:t>beforeCreate</a:t>
            </a:r>
            <a:r>
              <a:rPr lang="zh-TW" altLang="en-US" dirty="0"/>
              <a:t>：元件實例剛剛創建，數據和事件還未初始化，無法使用 </a:t>
            </a:r>
            <a:r>
              <a:rPr lang="en-US" altLang="zh-TW" dirty="0"/>
              <a:t>`data` </a:t>
            </a:r>
            <a:r>
              <a:rPr lang="zh-TW" altLang="en-US" dirty="0"/>
              <a:t>和 </a:t>
            </a:r>
            <a:r>
              <a:rPr lang="en-US" altLang="zh-TW" dirty="0"/>
              <a:t>`methods`</a:t>
            </a:r>
            <a:r>
              <a:rPr lang="zh-TW" altLang="en-US" dirty="0"/>
              <a:t>。通常不常使用。</a:t>
            </a:r>
          </a:p>
          <a:p>
            <a:pPr lvl="1"/>
            <a:r>
              <a:rPr lang="en-US" altLang="zh-TW" dirty="0"/>
              <a:t>Created</a:t>
            </a:r>
            <a:r>
              <a:rPr lang="zh-TW" altLang="en-US" dirty="0"/>
              <a:t>：元件實例已創建，</a:t>
            </a:r>
            <a:r>
              <a:rPr lang="en-US" altLang="zh-TW" dirty="0"/>
              <a:t>`methods` </a:t>
            </a:r>
            <a:r>
              <a:rPr lang="zh-TW" altLang="en-US" dirty="0"/>
              <a:t>都已初始化，可以進行初始數據的設置或執行異步操作（如 </a:t>
            </a:r>
            <a:r>
              <a:rPr lang="en-US" altLang="zh-TW" dirty="0"/>
              <a:t>AJAX </a:t>
            </a:r>
            <a:r>
              <a:rPr lang="zh-TW" altLang="en-US" dirty="0"/>
              <a:t>請求）。</a:t>
            </a:r>
            <a:endParaRPr lang="en-US" altLang="zh-TW" dirty="0"/>
          </a:p>
          <a:p>
            <a:r>
              <a:rPr lang="zh-TW" altLang="en-US" dirty="0"/>
              <a:t>掛載階段</a:t>
            </a:r>
            <a:r>
              <a:rPr lang="en-US" altLang="zh-TW" dirty="0"/>
              <a:t>(Mounting)</a:t>
            </a:r>
          </a:p>
          <a:p>
            <a:pPr lvl="1"/>
            <a:r>
              <a:rPr lang="en-US" altLang="zh-TW" dirty="0"/>
              <a:t>Vue </a:t>
            </a:r>
            <a:r>
              <a:rPr lang="zh-TW" altLang="en-US" dirty="0"/>
              <a:t>會將模板渲染為虛擬 </a:t>
            </a:r>
            <a:r>
              <a:rPr lang="en-US" altLang="zh-TW" dirty="0"/>
              <a:t>DOM</a:t>
            </a:r>
            <a:r>
              <a:rPr lang="zh-TW" altLang="en-US" dirty="0"/>
              <a:t>，然後將虛擬 </a:t>
            </a:r>
            <a:r>
              <a:rPr lang="en-US" altLang="zh-TW" dirty="0"/>
              <a:t>DOM </a:t>
            </a:r>
            <a:r>
              <a:rPr lang="zh-TW" altLang="en-US" dirty="0"/>
              <a:t>挂載到真實 </a:t>
            </a:r>
            <a:r>
              <a:rPr lang="en-US" altLang="zh-TW" dirty="0"/>
              <a:t>DOM </a:t>
            </a:r>
            <a:r>
              <a:rPr lang="zh-TW" altLang="en-US" dirty="0"/>
              <a:t>上，讓頁面顯示元件的內容。</a:t>
            </a:r>
          </a:p>
          <a:p>
            <a:pPr lvl="1"/>
            <a:r>
              <a:rPr lang="en-US" altLang="zh-TW" dirty="0" err="1"/>
              <a:t>beforeMount</a:t>
            </a:r>
            <a:r>
              <a:rPr lang="zh-TW" altLang="en-US" dirty="0"/>
              <a:t>：在掛載到 </a:t>
            </a:r>
            <a:r>
              <a:rPr lang="en-US" altLang="zh-TW" dirty="0"/>
              <a:t>DOM </a:t>
            </a:r>
            <a:r>
              <a:rPr lang="zh-TW" altLang="en-US" dirty="0"/>
              <a:t>之前調用，虛擬 </a:t>
            </a:r>
            <a:r>
              <a:rPr lang="en-US" altLang="zh-TW" dirty="0"/>
              <a:t>DOM </a:t>
            </a:r>
            <a:r>
              <a:rPr lang="zh-TW" altLang="en-US" dirty="0"/>
              <a:t>已經創建，尚未插入到頁面中。此階段可以用來查看虛擬 </a:t>
            </a:r>
            <a:r>
              <a:rPr lang="en-US" altLang="zh-TW" dirty="0"/>
              <a:t>DOM</a:t>
            </a:r>
            <a:r>
              <a:rPr lang="zh-TW" altLang="en-US" dirty="0"/>
              <a:t>。</a:t>
            </a:r>
          </a:p>
          <a:p>
            <a:pPr lvl="1"/>
            <a:r>
              <a:rPr lang="en-US" altLang="zh-TW" dirty="0"/>
              <a:t>mounted</a:t>
            </a:r>
            <a:r>
              <a:rPr lang="zh-TW" altLang="en-US" dirty="0"/>
              <a:t>：元件已掛載到 </a:t>
            </a:r>
            <a:r>
              <a:rPr lang="en-US" altLang="zh-TW" dirty="0"/>
              <a:t>DOM</a:t>
            </a:r>
            <a:r>
              <a:rPr lang="zh-TW" altLang="en-US" dirty="0"/>
              <a:t>，真實 </a:t>
            </a:r>
            <a:r>
              <a:rPr lang="en-US" altLang="zh-TW" dirty="0"/>
              <a:t>DOM </a:t>
            </a:r>
            <a:r>
              <a:rPr lang="zh-TW" altLang="en-US" dirty="0"/>
              <a:t>已渲染完成。可以在此階段進行 </a:t>
            </a:r>
            <a:r>
              <a:rPr lang="en-US" altLang="zh-TW" dirty="0"/>
              <a:t>DOM </a:t>
            </a:r>
            <a:r>
              <a:rPr lang="zh-TW" altLang="en-US" dirty="0"/>
              <a:t>操作，比如獲取元素尺寸、設置監聽器等。</a:t>
            </a:r>
          </a:p>
          <a:p>
            <a:endParaRPr lang="zh-TW" altLang="en-US" dirty="0"/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CD698B42-9BAB-456B-9537-6B58BBD25E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Vue</a:t>
            </a:r>
            <a:r>
              <a:rPr lang="zh-TW" altLang="en-US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物件生命週期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BECD3934-E5BA-4CD8-8792-0EAD92C03FF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8442630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940D5137-0A02-4E11-AE50-7513290601F9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更新階段</a:t>
            </a:r>
            <a:r>
              <a:rPr lang="en-US" altLang="zh-TW" dirty="0"/>
              <a:t>(Updating)</a:t>
            </a:r>
          </a:p>
          <a:p>
            <a:pPr lvl="1"/>
            <a:r>
              <a:rPr lang="zh-TW" altLang="en-US" dirty="0"/>
              <a:t>當元件的 </a:t>
            </a:r>
            <a:r>
              <a:rPr lang="en-US" altLang="zh-TW" dirty="0"/>
              <a:t>`data` </a:t>
            </a:r>
            <a:r>
              <a:rPr lang="zh-TW" altLang="en-US" dirty="0"/>
              <a:t>或 </a:t>
            </a:r>
            <a:r>
              <a:rPr lang="en-US" altLang="zh-TW" dirty="0"/>
              <a:t>`props` </a:t>
            </a:r>
            <a:r>
              <a:rPr lang="zh-TW" altLang="en-US" dirty="0"/>
              <a:t>發生變化時，</a:t>
            </a:r>
            <a:r>
              <a:rPr lang="en-US" altLang="zh-TW" dirty="0"/>
              <a:t>Vue </a:t>
            </a:r>
            <a:r>
              <a:rPr lang="zh-TW" altLang="en-US" dirty="0"/>
              <a:t>會進行重新渲染，此時元件會進入更新階段。</a:t>
            </a:r>
          </a:p>
          <a:p>
            <a:pPr lvl="1"/>
            <a:r>
              <a:rPr lang="en-US" altLang="zh-TW" dirty="0" err="1"/>
              <a:t>beforeUpdate</a:t>
            </a:r>
            <a:r>
              <a:rPr lang="en-US" altLang="zh-TW" dirty="0"/>
              <a:t>`</a:t>
            </a:r>
            <a:r>
              <a:rPr lang="zh-TW" altLang="en-US" dirty="0"/>
              <a:t>：當數據發生變化，重新渲染之前調用。此時虛擬 </a:t>
            </a:r>
            <a:r>
              <a:rPr lang="en-US" altLang="zh-TW" dirty="0"/>
              <a:t>DOM </a:t>
            </a:r>
            <a:r>
              <a:rPr lang="zh-TW" altLang="en-US" dirty="0"/>
              <a:t>已更新，但尚未同步到真實 </a:t>
            </a:r>
            <a:r>
              <a:rPr lang="en-US" altLang="zh-TW" dirty="0"/>
              <a:t>DOM</a:t>
            </a:r>
            <a:r>
              <a:rPr lang="zh-TW" altLang="en-US" dirty="0"/>
              <a:t>。</a:t>
            </a:r>
          </a:p>
          <a:p>
            <a:pPr lvl="1"/>
            <a:r>
              <a:rPr lang="en-US" altLang="zh-TW" dirty="0"/>
              <a:t>`updated`</a:t>
            </a:r>
            <a:r>
              <a:rPr lang="zh-TW" altLang="en-US" dirty="0"/>
              <a:t>：重新渲染後調用，虛擬 </a:t>
            </a:r>
            <a:r>
              <a:rPr lang="en-US" altLang="zh-TW" dirty="0"/>
              <a:t>DOM </a:t>
            </a:r>
            <a:r>
              <a:rPr lang="zh-TW" altLang="en-US" dirty="0"/>
              <a:t>已與真實 </a:t>
            </a:r>
            <a:r>
              <a:rPr lang="en-US" altLang="zh-TW" dirty="0"/>
              <a:t>DOM </a:t>
            </a:r>
            <a:r>
              <a:rPr lang="zh-TW" altLang="en-US" dirty="0"/>
              <a:t>同步。通常用於執行 </a:t>
            </a:r>
            <a:r>
              <a:rPr lang="en-US" altLang="zh-TW" dirty="0"/>
              <a:t>DOM </a:t>
            </a:r>
            <a:r>
              <a:rPr lang="zh-TW" altLang="en-US" dirty="0"/>
              <a:t>操作或依賴最新數據的操作。</a:t>
            </a:r>
          </a:p>
          <a:p>
            <a:r>
              <a:rPr lang="zh-TW" altLang="en-US" dirty="0"/>
              <a:t>銷毀階段</a:t>
            </a:r>
            <a:r>
              <a:rPr lang="en-US" altLang="zh-TW" dirty="0"/>
              <a:t>(Unmounting)</a:t>
            </a:r>
          </a:p>
          <a:p>
            <a:pPr lvl="1"/>
            <a:r>
              <a:rPr lang="zh-TW" altLang="en-US" dirty="0"/>
              <a:t>當元件從 </a:t>
            </a:r>
            <a:r>
              <a:rPr lang="en-US" altLang="zh-TW" dirty="0"/>
              <a:t>DOM </a:t>
            </a:r>
            <a:r>
              <a:rPr lang="zh-TW" altLang="en-US" dirty="0"/>
              <a:t>中移除或其生命周期結束時，它會進入銷毀階段。</a:t>
            </a:r>
          </a:p>
          <a:p>
            <a:pPr lvl="1"/>
            <a:r>
              <a:rPr lang="en-US" altLang="zh-TW" dirty="0"/>
              <a:t>`</a:t>
            </a:r>
            <a:r>
              <a:rPr lang="en-US" altLang="zh-TW" dirty="0" err="1"/>
              <a:t>beforeUnmount</a:t>
            </a:r>
            <a:r>
              <a:rPr lang="en-US" altLang="zh-TW" dirty="0"/>
              <a:t>`</a:t>
            </a:r>
            <a:r>
              <a:rPr lang="zh-TW" altLang="en-US" dirty="0"/>
              <a:t>：元件銷毀之前調用。可以用來清除定時器或事件監聽器等資源，避免內存洩漏。</a:t>
            </a:r>
          </a:p>
          <a:p>
            <a:pPr lvl="1"/>
            <a:r>
              <a:rPr lang="zh-TW" altLang="en-US" dirty="0"/>
              <a:t> </a:t>
            </a:r>
            <a:r>
              <a:rPr lang="en-US" altLang="zh-TW" dirty="0"/>
              <a:t>`unmounted`</a:t>
            </a:r>
            <a:r>
              <a:rPr lang="zh-TW" altLang="en-US" dirty="0"/>
              <a:t>：元件已完全銷毀，與 </a:t>
            </a:r>
            <a:r>
              <a:rPr lang="en-US" altLang="zh-TW" dirty="0"/>
              <a:t>DOM </a:t>
            </a:r>
            <a:r>
              <a:rPr lang="zh-TW" altLang="en-US" dirty="0"/>
              <a:t>的關聯已斷開。此時所有事件監聽器和數據綁定已解除。</a:t>
            </a:r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CD698B42-9BAB-456B-9537-6B58BBD25E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Vue</a:t>
            </a:r>
            <a:r>
              <a:rPr lang="zh-TW" altLang="en-US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物件生命週期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BECD3934-E5BA-4CD8-8792-0EAD92C03FF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5249497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940D5137-0A02-4E11-AE50-7513290601F9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altLang="zh-TW" dirty="0"/>
              <a:t>Component </a:t>
            </a:r>
            <a:r>
              <a:rPr lang="zh-TW" altLang="en-US" dirty="0"/>
              <a:t>是 </a:t>
            </a:r>
            <a:r>
              <a:rPr lang="en-US" altLang="zh-TW" dirty="0"/>
              <a:t>Vue.js </a:t>
            </a:r>
            <a:r>
              <a:rPr lang="zh-TW" altLang="en-US" dirty="0"/>
              <a:t>的核心概念：將畫面拆分成獨立、可重複使用的區塊。</a:t>
            </a:r>
          </a:p>
          <a:p>
            <a:r>
              <a:rPr lang="zh-TW" altLang="en-US" dirty="0"/>
              <a:t>邏輯重用：同一個元件可以多次使用，不需重寫代碼。</a:t>
            </a:r>
          </a:p>
          <a:p>
            <a:r>
              <a:rPr lang="zh-TW" altLang="en-US" dirty="0"/>
              <a:t>易於維護：邏輯與視圖相分離，使程式碼更清晰。</a:t>
            </a:r>
          </a:p>
          <a:p>
            <a:r>
              <a:rPr lang="zh-TW" altLang="en-US" dirty="0"/>
              <a:t>分工協作：團隊開發時，每個人可以專注於不同元件的開發。</a:t>
            </a:r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CD698B42-9BAB-456B-9537-6B58BBD25E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Component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BECD3934-E5BA-4CD8-8792-0EAD92C03FF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E573F29-ED10-4E3B-B0BB-2B5B08CD2F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9545" y="2690656"/>
            <a:ext cx="4445975" cy="263381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E6F8B083-CC7F-40B3-B7C9-25650EAA1B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885" y="2690656"/>
            <a:ext cx="3473998" cy="2633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063352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940D5137-0A02-4E11-AE50-7513290601F9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實作：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不使用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component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會出現的問題</a:t>
            </a:r>
            <a:endParaRPr lang="en-US" altLang="zh-TW" sz="18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使用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v-for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展開後，但每一個項目的展開與否，都是吃同一個變數</a:t>
            </a:r>
            <a:r>
              <a:rPr lang="en-US" altLang="zh-TW" sz="18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datailAreVisible</a:t>
            </a:r>
            <a:endParaRPr lang="en-US" altLang="zh-TW" sz="18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r>
              <a:rPr lang="zh-TW" altLang="en-US" dirty="0">
                <a:sym typeface="王漢宗顏楷體"/>
              </a:rPr>
              <a:t>檔案：</a:t>
            </a:r>
            <a:r>
              <a:rPr lang="en-US" altLang="zh-TW" dirty="0">
                <a:sym typeface="王漢宗顏楷體"/>
              </a:rPr>
              <a:t> without_component.html</a:t>
            </a:r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CD698B42-9BAB-456B-9537-6B58BBD25E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Component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BECD3934-E5BA-4CD8-8792-0EAD92C03FF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42042044-7933-479B-94F1-BC42EC710C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99" y="2609850"/>
            <a:ext cx="11003145" cy="4122024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492229BA-3A74-4208-A29A-EE7F87454E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2492" y="180976"/>
            <a:ext cx="2716608" cy="398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77424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D21903B7-AF61-495F-BC1C-3B293A5C4941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實作：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使用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component</a:t>
            </a:r>
            <a:r>
              <a:rPr lang="zh-TW" altLang="en-US" dirty="0">
                <a:cs typeface="王漢宗顏楷體"/>
                <a:sym typeface="王漢宗顏楷體"/>
              </a:rPr>
              <a:t>處理</a:t>
            </a:r>
            <a:endParaRPr lang="en-US" altLang="zh-TW" dirty="0">
              <a:cs typeface="王漢宗顏楷體"/>
              <a:sym typeface="王漢宗顏楷體"/>
            </a:endParaRPr>
          </a:p>
          <a:p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檔案：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with_component.html</a:t>
            </a:r>
          </a:p>
          <a:p>
            <a:r>
              <a:rPr lang="en-US" altLang="zh-TW" dirty="0">
                <a:cs typeface="王漢宗顏楷體"/>
                <a:sym typeface="王漢宗顏楷體"/>
              </a:rPr>
              <a:t>STEP01</a:t>
            </a:r>
            <a:r>
              <a:rPr lang="zh-TW" altLang="en-US" dirty="0">
                <a:cs typeface="王漢宗顏楷體"/>
                <a:sym typeface="王漢宗顏楷體"/>
              </a:rPr>
              <a:t>：</a:t>
            </a:r>
            <a:endParaRPr lang="en-US" altLang="zh-TW" dirty="0">
              <a:cs typeface="王漢宗顏楷體"/>
              <a:sym typeface="王漢宗顏楷體"/>
            </a:endParaRPr>
          </a:p>
          <a:p>
            <a:pPr lvl="1"/>
            <a:r>
              <a:rPr lang="zh-TW" altLang="en-US" dirty="0">
                <a:cs typeface="王漢宗顏楷體"/>
                <a:sym typeface="王漢宗顏楷體"/>
              </a:rPr>
              <a:t>將資料</a:t>
            </a:r>
            <a:r>
              <a:rPr lang="en-US" altLang="zh-TW" dirty="0">
                <a:cs typeface="王漢宗顏楷體"/>
                <a:sym typeface="王漢宗顏楷體"/>
              </a:rPr>
              <a:t>(friends)</a:t>
            </a:r>
            <a:r>
              <a:rPr lang="zh-TW" altLang="en-US" dirty="0">
                <a:cs typeface="王漢宗顏楷體"/>
                <a:sym typeface="王漢宗顏楷體"/>
              </a:rPr>
              <a:t>丟出去後，</a:t>
            </a:r>
            <a:endParaRPr lang="en-US" altLang="zh-TW" dirty="0">
              <a:cs typeface="王漢宗顏楷體"/>
              <a:sym typeface="王漢宗顏楷體"/>
            </a:endParaRPr>
          </a:p>
          <a:p>
            <a:pPr lvl="1"/>
            <a:r>
              <a:rPr lang="zh-TW" altLang="en-US" dirty="0">
                <a:cs typeface="王漢宗顏楷體"/>
                <a:sym typeface="王漢宗顏楷體"/>
              </a:rPr>
              <a:t>指定有一個</a:t>
            </a:r>
            <a:r>
              <a:rPr lang="en-US" altLang="zh-TW" dirty="0">
                <a:cs typeface="王漢宗顏楷體"/>
                <a:sym typeface="王漢宗顏楷體"/>
              </a:rPr>
              <a:t>components(</a:t>
            </a:r>
            <a:r>
              <a:rPr lang="en-US" altLang="zh-TW" dirty="0" err="1">
                <a:cs typeface="王漢宗顏楷體"/>
                <a:sym typeface="王漢宗顏楷體"/>
              </a:rPr>
              <a:t>FriendItem</a:t>
            </a:r>
            <a:r>
              <a:rPr lang="en-US" altLang="zh-TW" dirty="0">
                <a:cs typeface="王漢宗顏楷體"/>
                <a:sym typeface="王漢宗顏楷體"/>
              </a:rPr>
              <a:t>)</a:t>
            </a:r>
            <a:r>
              <a:rPr lang="zh-TW" altLang="en-US" dirty="0">
                <a:cs typeface="王漢宗顏楷體"/>
                <a:sym typeface="王漢宗顏楷體"/>
              </a:rPr>
              <a:t>來承接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72D34464-489D-4BCB-B4B3-F8AA760A47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Component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77138104-84CC-4E63-9138-552270BA20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FEF40BC-1C07-42B0-AB5D-F0ACB2B1AC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0550" y="-38098"/>
            <a:ext cx="3638550" cy="5343525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D2E6D493-E79B-423A-9C52-4800902B63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3238065"/>
            <a:ext cx="7430537" cy="3115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04797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D21903B7-AF61-495F-BC1C-3B293A5C4941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實作：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使用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component</a:t>
            </a:r>
            <a:r>
              <a:rPr lang="zh-TW" altLang="en-US" dirty="0">
                <a:cs typeface="王漢宗顏楷體"/>
                <a:sym typeface="王漢宗顏楷體"/>
              </a:rPr>
              <a:t>處理 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with_component.html</a:t>
            </a:r>
          </a:p>
          <a:p>
            <a:r>
              <a:rPr lang="en-US" altLang="zh-TW" dirty="0">
                <a:cs typeface="王漢宗顏楷體"/>
                <a:sym typeface="王漢宗顏楷體"/>
              </a:rPr>
              <a:t>STEP02</a:t>
            </a:r>
            <a:r>
              <a:rPr lang="zh-TW" altLang="en-US" dirty="0">
                <a:cs typeface="王漢宗顏楷體"/>
                <a:sym typeface="王漢宗顏楷體"/>
              </a:rPr>
              <a:t>：建立一個</a:t>
            </a:r>
            <a:r>
              <a:rPr lang="en-US" altLang="zh-TW" dirty="0">
                <a:cs typeface="王漢宗顏楷體"/>
                <a:sym typeface="王漢宗顏楷體"/>
              </a:rPr>
              <a:t>components(</a:t>
            </a:r>
            <a:r>
              <a:rPr lang="en-US" altLang="zh-TW" dirty="0" err="1">
                <a:cs typeface="王漢宗顏楷體"/>
                <a:sym typeface="王漢宗顏楷體"/>
              </a:rPr>
              <a:t>FriendItem</a:t>
            </a:r>
            <a:r>
              <a:rPr lang="en-US" altLang="zh-TW" dirty="0">
                <a:cs typeface="王漢宗顏楷體"/>
                <a:sym typeface="王漢宗顏楷體"/>
              </a:rPr>
              <a:t>)</a:t>
            </a:r>
            <a:r>
              <a:rPr lang="zh-TW" altLang="en-US" dirty="0">
                <a:cs typeface="王漢宗顏楷體"/>
                <a:sym typeface="王漢宗顏楷體"/>
              </a:rPr>
              <a:t>，這個</a:t>
            </a:r>
            <a:r>
              <a:rPr lang="en-US" altLang="zh-TW" dirty="0">
                <a:cs typeface="王漢宗顏楷體"/>
                <a:sym typeface="王漢宗顏楷體"/>
              </a:rPr>
              <a:t>components</a:t>
            </a:r>
            <a:r>
              <a:rPr lang="zh-TW" altLang="en-US" dirty="0">
                <a:cs typeface="王漢宗顏楷體"/>
                <a:sym typeface="王漢宗顏楷體"/>
              </a:rPr>
              <a:t>有自己的</a:t>
            </a:r>
            <a:r>
              <a:rPr lang="en-US" altLang="zh-TW" dirty="0" err="1">
                <a:cs typeface="王漢宗顏楷體"/>
                <a:sym typeface="王漢宗顏楷體"/>
              </a:rPr>
              <a:t>detailAreVisible</a:t>
            </a:r>
            <a:r>
              <a:rPr lang="zh-TW" altLang="en-US" dirty="0">
                <a:cs typeface="王漢宗顏楷體"/>
                <a:sym typeface="王漢宗顏楷體"/>
              </a:rPr>
              <a:t>跟</a:t>
            </a:r>
            <a:r>
              <a:rPr lang="en-US" altLang="zh-TW" dirty="0" err="1">
                <a:cs typeface="王漢宗顏楷體"/>
                <a:sym typeface="王漢宗顏楷體"/>
              </a:rPr>
              <a:t>toggleDetail</a:t>
            </a:r>
            <a:endParaRPr lang="en-US" altLang="zh-TW" dirty="0">
              <a:cs typeface="王漢宗顏楷體"/>
              <a:sym typeface="王漢宗顏楷體"/>
            </a:endParaRPr>
          </a:p>
          <a:p>
            <a:pPr lvl="1"/>
            <a:r>
              <a:rPr lang="zh-TW" altLang="en-US" dirty="0">
                <a:cs typeface="王漢宗顏楷體"/>
                <a:sym typeface="王漢宗顏楷體"/>
              </a:rPr>
              <a:t>建立</a:t>
            </a:r>
            <a:r>
              <a:rPr lang="en-US" altLang="zh-TW" dirty="0" err="1">
                <a:cs typeface="王漢宗顏楷體"/>
                <a:sym typeface="王漢宗顏楷體"/>
              </a:rPr>
              <a:t>templete</a:t>
            </a:r>
            <a:r>
              <a:rPr lang="en-US" altLang="zh-TW" dirty="0">
                <a:cs typeface="王漢宗顏楷體"/>
                <a:sym typeface="王漢宗顏楷體"/>
              </a:rPr>
              <a:t>(</a:t>
            </a:r>
            <a:r>
              <a:rPr lang="zh-TW" altLang="en-US" dirty="0">
                <a:cs typeface="王漢宗顏楷體"/>
                <a:sym typeface="王漢宗顏楷體"/>
              </a:rPr>
              <a:t>裡面的</a:t>
            </a:r>
            <a:r>
              <a:rPr lang="en-US" altLang="zh-TW" dirty="0">
                <a:cs typeface="王漢宗顏楷體"/>
                <a:sym typeface="王漢宗顏楷體"/>
              </a:rPr>
              <a:t>friend</a:t>
            </a:r>
            <a:r>
              <a:rPr lang="zh-TW" altLang="en-US" dirty="0">
                <a:cs typeface="王漢宗顏楷體"/>
                <a:sym typeface="王漢宗顏楷體"/>
              </a:rPr>
              <a:t>，是</a:t>
            </a:r>
            <a:r>
              <a:rPr lang="en-US" altLang="zh-TW" dirty="0">
                <a:cs typeface="王漢宗顏楷體"/>
                <a:sym typeface="王漢宗顏楷體"/>
              </a:rPr>
              <a:t>html</a:t>
            </a:r>
            <a:r>
              <a:rPr lang="zh-TW" altLang="en-US" dirty="0">
                <a:cs typeface="王漢宗顏楷體"/>
                <a:sym typeface="王漢宗顏楷體"/>
              </a:rPr>
              <a:t>標籤</a:t>
            </a:r>
            <a:r>
              <a:rPr lang="en-US" altLang="zh-TW" dirty="0">
                <a:cs typeface="王漢宗顏楷體"/>
                <a:sym typeface="王漢宗顏楷體"/>
              </a:rPr>
              <a:t>v-for</a:t>
            </a:r>
            <a:r>
              <a:rPr lang="zh-TW" altLang="en-US" dirty="0">
                <a:cs typeface="王漢宗顏楷體"/>
                <a:sym typeface="王漢宗顏楷體"/>
              </a:rPr>
              <a:t>要使用的疊帶</a:t>
            </a:r>
            <a:r>
              <a:rPr lang="en-US" altLang="zh-TW" dirty="0">
                <a:cs typeface="王漢宗顏楷體"/>
                <a:sym typeface="王漢宗顏楷體"/>
              </a:rPr>
              <a:t>)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72D34464-489D-4BCB-B4B3-F8AA760A47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Component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77138104-84CC-4E63-9138-552270BA20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55B7F78F-EA14-4720-AAF7-95D04BE09F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272" y="2071328"/>
            <a:ext cx="10179476" cy="4786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99545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D21903B7-AF61-495F-BC1C-3B293A5C4941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實作：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使用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component</a:t>
            </a:r>
            <a:r>
              <a:rPr lang="zh-TW" altLang="en-US" dirty="0">
                <a:cs typeface="王漢宗顏楷體"/>
                <a:sym typeface="王漢宗顏楷體"/>
              </a:rPr>
              <a:t>處理 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with_component.html</a:t>
            </a:r>
          </a:p>
          <a:p>
            <a:r>
              <a:rPr lang="en-US" altLang="zh-TW" dirty="0">
                <a:cs typeface="王漢宗顏楷體"/>
                <a:sym typeface="王漢宗顏楷體"/>
              </a:rPr>
              <a:t>STEP03</a:t>
            </a:r>
            <a:r>
              <a:rPr lang="zh-TW" altLang="en-US" dirty="0">
                <a:cs typeface="王漢宗顏楷體"/>
                <a:sym typeface="王漢宗顏楷體"/>
              </a:rPr>
              <a:t>：在</a:t>
            </a:r>
            <a:r>
              <a:rPr lang="en-US" altLang="zh-TW" dirty="0">
                <a:cs typeface="王漢宗顏楷體"/>
                <a:sym typeface="王漢宗顏楷體"/>
              </a:rPr>
              <a:t>html</a:t>
            </a:r>
            <a:r>
              <a:rPr lang="zh-TW" altLang="en-US" dirty="0">
                <a:cs typeface="王漢宗顏楷體"/>
                <a:sym typeface="王漢宗顏楷體"/>
              </a:rPr>
              <a:t>中使用他</a:t>
            </a:r>
            <a:endParaRPr lang="en-US" altLang="zh-TW" dirty="0">
              <a:cs typeface="王漢宗顏楷體"/>
              <a:sym typeface="王漢宗顏楷體"/>
            </a:endParaRPr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72D34464-489D-4BCB-B4B3-F8AA760A47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Component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77138104-84CC-4E63-9138-552270BA20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DC99AB10-D39E-49BC-9EC0-599B9743CA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381" y="1871593"/>
            <a:ext cx="10721986" cy="1262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577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0FB7E7EA-8DF8-4C69-86BC-CF122A5F9759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優勢</a:t>
            </a:r>
            <a:endParaRPr lang="en-US" altLang="zh-TW" dirty="0"/>
          </a:p>
          <a:p>
            <a:pPr lvl="1"/>
            <a:r>
              <a:rPr lang="zh-TW" altLang="en-US" dirty="0"/>
              <a:t>核心簡單，便於快速上手。</a:t>
            </a:r>
          </a:p>
          <a:p>
            <a:pPr lvl="1"/>
            <a:r>
              <a:rPr lang="zh-TW" altLang="en-US" dirty="0"/>
              <a:t>使用虛擬 </a:t>
            </a:r>
            <a:r>
              <a:rPr lang="en-US" altLang="zh-TW" dirty="0"/>
              <a:t>DOM</a:t>
            </a:r>
            <a:r>
              <a:rPr lang="zh-TW" altLang="en-US" dirty="0"/>
              <a:t>。</a:t>
            </a:r>
          </a:p>
          <a:p>
            <a:pPr lvl="1"/>
            <a:r>
              <a:rPr lang="zh-TW" altLang="en-US" dirty="0"/>
              <a:t>提供響應式和元件化的視圖。</a:t>
            </a:r>
          </a:p>
          <a:p>
            <a:r>
              <a:rPr lang="zh-TW" altLang="en-US" dirty="0"/>
              <a:t>缺點</a:t>
            </a:r>
            <a:endParaRPr lang="en-US" altLang="zh-TW" dirty="0"/>
          </a:p>
          <a:p>
            <a:pPr lvl="1"/>
            <a:r>
              <a:rPr lang="en-US" altLang="zh-TW" dirty="0"/>
              <a:t>Vue.js </a:t>
            </a:r>
            <a:r>
              <a:rPr lang="zh-TW" altLang="en-US" dirty="0"/>
              <a:t>的社區生態系統相較 </a:t>
            </a:r>
            <a:r>
              <a:rPr lang="en-US" altLang="zh-TW" dirty="0"/>
              <a:t>React </a:t>
            </a:r>
            <a:r>
              <a:rPr lang="zh-TW" altLang="en-US" dirty="0"/>
              <a:t>較小。</a:t>
            </a:r>
          </a:p>
          <a:p>
            <a:pPr lvl="1"/>
            <a:r>
              <a:rPr lang="zh-TW" altLang="en-US" dirty="0"/>
              <a:t>在 </a:t>
            </a:r>
            <a:r>
              <a:rPr lang="en-US" altLang="zh-TW" dirty="0"/>
              <a:t>HTML </a:t>
            </a:r>
            <a:r>
              <a:rPr lang="zh-TW" altLang="en-US" dirty="0"/>
              <a:t>和 </a:t>
            </a:r>
            <a:r>
              <a:rPr lang="en-US" altLang="zh-TW" dirty="0"/>
              <a:t>CSS </a:t>
            </a:r>
            <a:r>
              <a:rPr lang="zh-TW" altLang="en-US" dirty="0"/>
              <a:t>上的支援方式不同，</a:t>
            </a:r>
            <a:r>
              <a:rPr lang="en-US" altLang="zh-TW" dirty="0"/>
              <a:t>Vue.js </a:t>
            </a:r>
            <a:r>
              <a:rPr lang="zh-TW" altLang="en-US" dirty="0"/>
              <a:t>使用範本語法，而 </a:t>
            </a:r>
            <a:r>
              <a:rPr lang="en-US" altLang="zh-TW" dirty="0"/>
              <a:t>React </a:t>
            </a:r>
            <a:r>
              <a:rPr lang="zh-TW" altLang="en-US" dirty="0"/>
              <a:t>使用 </a:t>
            </a:r>
            <a:r>
              <a:rPr lang="en-US" altLang="zh-TW" dirty="0"/>
              <a:t>JSX </a:t>
            </a:r>
            <a:r>
              <a:rPr lang="zh-TW" altLang="en-US" dirty="0"/>
              <a:t>語法。</a:t>
            </a:r>
          </a:p>
          <a:p>
            <a:r>
              <a:rPr lang="zh-TW" altLang="en-US" dirty="0"/>
              <a:t>區別</a:t>
            </a:r>
            <a:endParaRPr lang="en-US" altLang="zh-TW" dirty="0"/>
          </a:p>
          <a:p>
            <a:pPr lvl="1"/>
            <a:r>
              <a:rPr lang="en-US" altLang="zh-TW" dirty="0"/>
              <a:t>React </a:t>
            </a:r>
            <a:r>
              <a:rPr lang="zh-TW" altLang="en-US" dirty="0"/>
              <a:t>注重於單一方向的資料流，而 </a:t>
            </a:r>
            <a:r>
              <a:rPr lang="en-US" altLang="zh-TW" dirty="0"/>
              <a:t>Vue.js </a:t>
            </a:r>
            <a:r>
              <a:rPr lang="zh-TW" altLang="en-US" dirty="0"/>
              <a:t>支持雙向資料綁定。</a:t>
            </a:r>
          </a:p>
          <a:p>
            <a:pPr lvl="1"/>
            <a:r>
              <a:rPr lang="en-US" altLang="zh-TW" dirty="0"/>
              <a:t>React </a:t>
            </a:r>
            <a:r>
              <a:rPr lang="zh-TW" altLang="en-US" dirty="0"/>
              <a:t>更傾向於使用外部工具，</a:t>
            </a:r>
            <a:r>
              <a:rPr lang="en-US" altLang="zh-TW" dirty="0"/>
              <a:t>Vue.js </a:t>
            </a:r>
            <a:r>
              <a:rPr lang="zh-TW" altLang="en-US" dirty="0"/>
              <a:t>則具有內建 </a:t>
            </a:r>
            <a:r>
              <a:rPr lang="en-US" altLang="zh-TW" dirty="0"/>
              <a:t>CLI </a:t>
            </a:r>
            <a:r>
              <a:rPr lang="zh-TW" altLang="en-US" dirty="0"/>
              <a:t>支援。</a:t>
            </a:r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F73256B8-F498-4EF9-A46C-214F498BB2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Vue.js </a:t>
            </a:r>
            <a:r>
              <a:rPr lang="zh-TW" altLang="en-US" dirty="0"/>
              <a:t>與 </a:t>
            </a:r>
            <a:r>
              <a:rPr lang="en-US" altLang="zh-TW" dirty="0"/>
              <a:t>React </a:t>
            </a:r>
            <a:r>
              <a:rPr lang="zh-TW" altLang="en-US" dirty="0"/>
              <a:t>的比較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D05A9A61-1583-4CC3-BB8D-AE72EA48B03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2050" name="Picture 2" descr="vue 的圖片結果">
            <a:extLst>
              <a:ext uri="{FF2B5EF4-FFF2-40B4-BE49-F238E27FC236}">
                <a16:creationId xmlns:a16="http://schemas.microsoft.com/office/drawing/2014/main" id="{313869DE-C755-4D68-93DD-BC96ED0386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824" b="27329"/>
          <a:stretch/>
        </p:blipFill>
        <p:spPr bwMode="auto">
          <a:xfrm>
            <a:off x="1196228" y="4927952"/>
            <a:ext cx="2305050" cy="837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ntro to React">
            <a:extLst>
              <a:ext uri="{FF2B5EF4-FFF2-40B4-BE49-F238E27FC236}">
                <a16:creationId xmlns:a16="http://schemas.microsoft.com/office/drawing/2014/main" id="{F2500E56-CC14-41B8-B992-8A77FEF925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26" t="24040" r="17647" b="25309"/>
          <a:stretch/>
        </p:blipFill>
        <p:spPr bwMode="auto">
          <a:xfrm>
            <a:off x="3699248" y="4897364"/>
            <a:ext cx="3136153" cy="8680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80591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DDAB4D78-A7B8-4975-B2DB-402050B46A7B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透過</a:t>
            </a:r>
            <a:r>
              <a:rPr lang="en-US" altLang="zh-TW" dirty="0"/>
              <a:t>CDN</a:t>
            </a:r>
            <a:r>
              <a:rPr lang="zh-TW" altLang="en-US" dirty="0"/>
              <a:t>的方式使用</a:t>
            </a:r>
            <a:r>
              <a:rPr lang="en-US" altLang="zh-TW" dirty="0" err="1"/>
              <a:t>vue</a:t>
            </a:r>
            <a:endParaRPr lang="en-US" altLang="zh-TW" dirty="0"/>
          </a:p>
          <a:p>
            <a:r>
              <a:rPr lang="zh-TW" altLang="en-US" dirty="0"/>
              <a:t>來源：</a:t>
            </a:r>
            <a:r>
              <a:rPr lang="en-US" altLang="zh-TW" dirty="0"/>
              <a:t>https://vuejs.org/guide/quick-start.html#using-vue-from-cdn</a:t>
            </a:r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B6B9842A-DC95-4F41-BF97-BBDB105B4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Vue CDN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84A98512-9286-4006-8DB6-8FB7A91E877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91CC726-7272-4F4B-81EA-49D4488545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748896"/>
            <a:ext cx="8704729" cy="4972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9234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173252B0-B2A4-470D-8F3B-D0A7D2639347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先來用原生語言刻一個</a:t>
            </a:r>
            <a:r>
              <a:rPr lang="en-US" altLang="zh-TW" dirty="0"/>
              <a:t>to do list</a:t>
            </a:r>
          </a:p>
          <a:p>
            <a:r>
              <a:rPr lang="zh-TW" altLang="en-US" dirty="0"/>
              <a:t>檔案：</a:t>
            </a:r>
            <a:r>
              <a:rPr lang="en-US" altLang="zh-TW" dirty="0"/>
              <a:t>without_vue.html</a:t>
            </a:r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399A4956-CE05-4659-AD7C-3F2272AD4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建立一個沒有 </a:t>
            </a:r>
            <a:r>
              <a:rPr lang="en-US" altLang="zh-TW" sz="6000" dirty="0" err="1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vue</a:t>
            </a:r>
            <a:r>
              <a:rPr lang="en-US" altLang="zh-TW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 </a:t>
            </a:r>
            <a:r>
              <a:rPr lang="zh-TW" altLang="en-US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的網頁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680A269C-7374-41B3-A03C-E04FE13ABBA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F565E619-BE89-4A5E-BAD8-5B85ED3939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1716028"/>
            <a:ext cx="5624285" cy="4168588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8156C994-D5C0-49E8-BDBD-6083E18465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9356" y="1612321"/>
            <a:ext cx="6382641" cy="2934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6780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173252B0-B2A4-470D-8F3B-D0A7D2639347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先來用原生語言刻一個</a:t>
            </a:r>
            <a:r>
              <a:rPr lang="en-US" altLang="zh-TW" dirty="0"/>
              <a:t>to do list</a:t>
            </a:r>
          </a:p>
          <a:p>
            <a:r>
              <a:rPr lang="zh-TW" altLang="en-US" dirty="0"/>
              <a:t>檔案：</a:t>
            </a:r>
            <a:r>
              <a:rPr lang="en-US" altLang="zh-TW" dirty="0"/>
              <a:t>without_vue.html</a:t>
            </a:r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399A4956-CE05-4659-AD7C-3F2272AD4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建立一個沒有 </a:t>
            </a:r>
            <a:r>
              <a:rPr lang="en-US" altLang="zh-TW" sz="6000" dirty="0" err="1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vue</a:t>
            </a:r>
            <a:r>
              <a:rPr lang="en-US" altLang="zh-TW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 </a:t>
            </a:r>
            <a:r>
              <a:rPr lang="zh-TW" altLang="en-US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的網頁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680A269C-7374-41B3-A03C-E04FE13ABBA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4BABE1EC-DF5E-42BD-BDF2-B5A5DE4EEE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4723" y="1073874"/>
            <a:ext cx="3784277" cy="5692798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BCA7BF77-0E19-49B8-BD62-0004B3493A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581" y="1772771"/>
            <a:ext cx="6257561" cy="4742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2104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31A557FE-3E11-4C2B-9100-F6C7E214EC98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接下來使用</a:t>
            </a:r>
            <a:r>
              <a:rPr lang="en-US" altLang="zh-TW" dirty="0" err="1"/>
              <a:t>vue</a:t>
            </a:r>
            <a:r>
              <a:rPr lang="zh-TW" altLang="en-US" dirty="0"/>
              <a:t>去做一個同樣的</a:t>
            </a:r>
            <a:r>
              <a:rPr lang="en-US" altLang="zh-TW" dirty="0"/>
              <a:t>to do list</a:t>
            </a:r>
          </a:p>
          <a:p>
            <a:r>
              <a:rPr lang="zh-TW" altLang="en-US" dirty="0"/>
              <a:t>使用</a:t>
            </a:r>
            <a:r>
              <a:rPr lang="en-US" altLang="zh-TW" dirty="0" err="1"/>
              <a:t>vue</a:t>
            </a:r>
            <a:r>
              <a:rPr lang="zh-TW" altLang="en-US" dirty="0"/>
              <a:t>得方式是使用</a:t>
            </a:r>
            <a:r>
              <a:rPr lang="en-US" altLang="zh-TW" dirty="0"/>
              <a:t>CDN</a:t>
            </a:r>
            <a:r>
              <a:rPr lang="zh-TW" altLang="en-US" dirty="0"/>
              <a:t>：</a:t>
            </a:r>
            <a:r>
              <a:rPr lang="en-US" altLang="zh-TW" dirty="0"/>
              <a:t>&lt;script </a:t>
            </a:r>
            <a:r>
              <a:rPr lang="en-US" altLang="zh-TW" dirty="0" err="1"/>
              <a:t>src</a:t>
            </a:r>
            <a:r>
              <a:rPr lang="en-US" altLang="zh-TW" dirty="0"/>
              <a:t>="https://unpkg.com/vue@3/</a:t>
            </a:r>
            <a:r>
              <a:rPr lang="en-US" altLang="zh-TW" dirty="0" err="1"/>
              <a:t>dist</a:t>
            </a:r>
            <a:r>
              <a:rPr lang="en-US" altLang="zh-TW" dirty="0"/>
              <a:t>/vue.global.js"&gt;&lt;/script&gt;</a:t>
            </a:r>
          </a:p>
          <a:p>
            <a:r>
              <a:rPr lang="en-US" altLang="zh-TW" dirty="0"/>
              <a:t>CSS</a:t>
            </a:r>
            <a:r>
              <a:rPr lang="zh-TW" altLang="en-US" dirty="0"/>
              <a:t>部分一樣</a:t>
            </a:r>
            <a:endParaRPr lang="en-US" altLang="zh-TW" dirty="0"/>
          </a:p>
          <a:p>
            <a:r>
              <a:rPr lang="zh-TW" altLang="en-US" dirty="0"/>
              <a:t>檔案：</a:t>
            </a:r>
            <a:r>
              <a:rPr lang="en-US" altLang="zh-TW" dirty="0"/>
              <a:t>with_vue.html</a:t>
            </a:r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04B6DA05-A9F7-44B6-8D68-6C279A888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使用</a:t>
            </a:r>
            <a:r>
              <a:rPr lang="en-US" altLang="zh-TW" sz="6000" dirty="0" err="1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vue</a:t>
            </a:r>
            <a:r>
              <a:rPr lang="zh-TW" altLang="en-US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建立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499EC426-1A76-4EEF-8B06-F119A454AA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6C9B582F-4CBC-45FE-8321-F91178781A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98" y="3056967"/>
            <a:ext cx="6858389" cy="3718672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2F8F1817-AB63-44E5-9A7C-731F348875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7100" y="2362130"/>
            <a:ext cx="5528699" cy="4413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3072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816</TotalTime>
  <Words>2814</Words>
  <Application>Microsoft Office PowerPoint</Application>
  <PresentationFormat>寬螢幕</PresentationFormat>
  <Paragraphs>254</Paragraphs>
  <Slides>47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47</vt:i4>
      </vt:variant>
    </vt:vector>
  </HeadingPairs>
  <TitlesOfParts>
    <vt:vector size="53" baseType="lpstr">
      <vt:lpstr>標楷體</vt:lpstr>
      <vt:lpstr>Arial</vt:lpstr>
      <vt:lpstr>Calibri</vt:lpstr>
      <vt:lpstr>Times New Roman</vt:lpstr>
      <vt:lpstr>Wingdings</vt:lpstr>
      <vt:lpstr>Office 佈景主題</vt:lpstr>
      <vt:lpstr>PowerPoint 簡報</vt:lpstr>
      <vt:lpstr>Note</vt:lpstr>
      <vt:lpstr>Vue.js 介</vt:lpstr>
      <vt:lpstr>MVC 模式介紹</vt:lpstr>
      <vt:lpstr>Vue.js 與 React 的比較</vt:lpstr>
      <vt:lpstr>Vue CDN</vt:lpstr>
      <vt:lpstr>建立一個沒有 vue 的網頁</vt:lpstr>
      <vt:lpstr>建立一個沒有 vue 的網頁</vt:lpstr>
      <vt:lpstr>使用vue建立</vt:lpstr>
      <vt:lpstr>單向綁定文字</vt:lpstr>
      <vt:lpstr>單向綁定屬性v-bind</vt:lpstr>
      <vt:lpstr>methods 屬性</vt:lpstr>
      <vt:lpstr>methods 屬性</vt:lpstr>
      <vt:lpstr>watch 屬性</vt:lpstr>
      <vt:lpstr>事件處理v-on</vt:lpstr>
      <vt:lpstr>事件處理v-on</vt:lpstr>
      <vt:lpstr>事件處理v-on</vt:lpstr>
      <vt:lpstr>事件處理v-on</vt:lpstr>
      <vt:lpstr>v-model 雙向綁定(表單)</vt:lpstr>
      <vt:lpstr>v-model 雙向綁定(表單)</vt:lpstr>
      <vt:lpstr>v-model 雙向綁定(表單)</vt:lpstr>
      <vt:lpstr>V-model 修飾字 (Modifiers)</vt:lpstr>
      <vt:lpstr>V-model 修飾字 (Modifiers)</vt:lpstr>
      <vt:lpstr>V-model 修飾字 (Modifiers)</vt:lpstr>
      <vt:lpstr>事件修飾符Event Modifier</vt:lpstr>
      <vt:lpstr>事件修飾符Event Modifier</vt:lpstr>
      <vt:lpstr>事件修飾符Event Modifier</vt:lpstr>
      <vt:lpstr>事件修飾符Event Modifier</vt:lpstr>
      <vt:lpstr>CSS 綁定</vt:lpstr>
      <vt:lpstr>CSS 綁定</vt:lpstr>
      <vt:lpstr>CSS 綁定</vt:lpstr>
      <vt:lpstr>條件式渲染(v-if、v-else-if、v-else)</vt:lpstr>
      <vt:lpstr>條件式渲染(v-show)</vt:lpstr>
      <vt:lpstr>v-for 清單渲染</vt:lpstr>
      <vt:lpstr>v-for 清單渲染</vt:lpstr>
      <vt:lpstr>v-for 清單渲染</vt:lpstr>
      <vt:lpstr>Ref</vt:lpstr>
      <vt:lpstr>Ref</vt:lpstr>
      <vt:lpstr>虛擬 DOM </vt:lpstr>
      <vt:lpstr>Vue物件生命週期</vt:lpstr>
      <vt:lpstr>Vue物件生命週期</vt:lpstr>
      <vt:lpstr>Vue物件生命週期</vt:lpstr>
      <vt:lpstr>Component</vt:lpstr>
      <vt:lpstr>Component</vt:lpstr>
      <vt:lpstr>Component</vt:lpstr>
      <vt:lpstr>Component</vt:lpstr>
      <vt:lpstr>Component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維誠 陳</dc:creator>
  <cp:lastModifiedBy>維誠 陳</cp:lastModifiedBy>
  <cp:revision>220</cp:revision>
  <dcterms:created xsi:type="dcterms:W3CDTF">2025-01-25T05:26:28Z</dcterms:created>
  <dcterms:modified xsi:type="dcterms:W3CDTF">2025-02-08T10:15:43Z</dcterms:modified>
</cp:coreProperties>
</file>